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handoutMasterIdLst>
    <p:handoutMasterId r:id="rId44"/>
  </p:handoutMasterIdLst>
  <p:sldIdLst>
    <p:sldId id="301" r:id="rId5"/>
    <p:sldId id="298" r:id="rId6"/>
    <p:sldId id="257" r:id="rId7"/>
    <p:sldId id="315" r:id="rId8"/>
    <p:sldId id="302" r:id="rId9"/>
    <p:sldId id="303" r:id="rId10"/>
    <p:sldId id="260" r:id="rId11"/>
    <p:sldId id="326" r:id="rId12"/>
    <p:sldId id="308" r:id="rId13"/>
    <p:sldId id="309" r:id="rId14"/>
    <p:sldId id="297" r:id="rId15"/>
    <p:sldId id="293" r:id="rId16"/>
    <p:sldId id="266" r:id="rId17"/>
    <p:sldId id="305" r:id="rId18"/>
    <p:sldId id="306" r:id="rId19"/>
    <p:sldId id="317" r:id="rId20"/>
    <p:sldId id="321" r:id="rId21"/>
    <p:sldId id="289" r:id="rId22"/>
    <p:sldId id="318" r:id="rId23"/>
    <p:sldId id="310" r:id="rId24"/>
    <p:sldId id="316" r:id="rId25"/>
    <p:sldId id="325" r:id="rId26"/>
    <p:sldId id="268" r:id="rId27"/>
    <p:sldId id="319" r:id="rId28"/>
    <p:sldId id="269" r:id="rId29"/>
    <p:sldId id="270" r:id="rId30"/>
    <p:sldId id="273" r:id="rId31"/>
    <p:sldId id="283" r:id="rId32"/>
    <p:sldId id="288" r:id="rId33"/>
    <p:sldId id="296" r:id="rId34"/>
    <p:sldId id="320" r:id="rId35"/>
    <p:sldId id="278" r:id="rId36"/>
    <p:sldId id="279" r:id="rId37"/>
    <p:sldId id="313" r:id="rId38"/>
    <p:sldId id="284" r:id="rId39"/>
    <p:sldId id="314" r:id="rId40"/>
    <p:sldId id="311" r:id="rId41"/>
    <p:sldId id="312" r:id="rId42"/>
  </p:sldIdLst>
  <p:sldSz cx="9144000" cy="6858000" type="screen4x3"/>
  <p:notesSz cx="6799263" cy="99298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aure HILLION" initials="mH" lastIdx="5" clrIdx="0"/>
  <p:cmAuthor id="2" name="Pascale MICOLEAU-MARCEL" initials="PM" lastIdx="13" clrIdx="1"/>
  <p:cmAuthor id="3" name="BDF" initials="BDF" lastIdx="5" clrIdx="2"/>
  <p:cmAuthor id="4" name="COLOMBO Jessy (UA 1446)" initials="CJ(1" lastIdx="12" clrIdx="3">
    <p:extLst>
      <p:ext uri="{19B8F6BF-5375-455C-9EA6-DF929625EA0E}">
        <p15:presenceInfo xmlns:p15="http://schemas.microsoft.com/office/powerpoint/2012/main" userId="S-1-5-21-932784933-1916278750-2019186543-9180" providerId="AD"/>
      </p:ext>
    </p:extLst>
  </p:cmAuthor>
  <p:cmAuthor id="5" name="ETTER Marie (DGSER DEF)" initials="EM(D" lastIdx="7" clrIdx="4">
    <p:extLst>
      <p:ext uri="{19B8F6BF-5375-455C-9EA6-DF929625EA0E}">
        <p15:presenceInfo xmlns:p15="http://schemas.microsoft.com/office/powerpoint/2012/main" userId="S-1-5-21-932784933-1916278750-2019186543-273401" providerId="AD"/>
      </p:ext>
    </p:extLst>
  </p:cmAuthor>
  <p:cmAuthor id="6" name="CELINE ROUAULT" initials="CR" lastIdx="3" clrIdx="5">
    <p:extLst>
      <p:ext uri="{19B8F6BF-5375-455C-9EA6-DF929625EA0E}">
        <p15:presenceInfo xmlns:p15="http://schemas.microsoft.com/office/powerpoint/2012/main" userId="S-1-5-21-1616320312-2655828719-4280963109-69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FF0000"/>
    <a:srgbClr val="E06F17"/>
    <a:srgbClr val="213B76"/>
    <a:srgbClr val="C92360"/>
    <a:srgbClr val="FFFFFF"/>
    <a:srgbClr val="92D050"/>
    <a:srgbClr val="DCE6F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A924C-DAC9-4D48-A5BC-4E049745A72D}" v="5" dt="2020-04-08T13:04:42.6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EEECE1"/>
          </a:solidFill>
        </a:fill>
      </a:tcStyle>
    </a:band2H>
    <a:firstCol>
      <a:tcTxStyle b="on" i="off">
        <a:fontRef idx="major">
          <a:srgbClr val="EEECE1"/>
        </a:fontRef>
        <a:srgbClr val="EEEC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EEECE1"/>
          </a:solidFill>
        </a:fill>
      </a:tcStyle>
    </a:lastRow>
    <a:firstRow>
      <a:tcTxStyle b="on" i="off">
        <a:fontRef idx="major">
          <a:srgbClr val="EEECE1"/>
        </a:fontRef>
        <a:srgbClr val="EEECE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Col>
    <a:la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38100" cap="flat">
              <a:solidFill>
                <a:srgbClr val="EEECE1"/>
              </a:solidFill>
              <a:prstDash val="solid"/>
              <a:round/>
            </a:ln>
          </a:top>
          <a:bottom>
            <a:ln w="127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lastRow>
    <a:firstRow>
      <a:tcTxStyle b="on" i="off">
        <a:fontRef idx="major">
          <a:srgbClr val="EEECE1"/>
        </a:fontRef>
        <a:srgbClr val="EEECE1"/>
      </a:tcTxStyle>
      <a:tcStyle>
        <a:tcBdr>
          <a:left>
            <a:ln w="12700" cap="flat">
              <a:solidFill>
                <a:srgbClr val="EEECE1"/>
              </a:solidFill>
              <a:prstDash val="solid"/>
              <a:round/>
            </a:ln>
          </a:left>
          <a:right>
            <a:ln w="12700" cap="flat">
              <a:solidFill>
                <a:srgbClr val="EEECE1"/>
              </a:solidFill>
              <a:prstDash val="solid"/>
              <a:round/>
            </a:ln>
          </a:right>
          <a:top>
            <a:ln w="12700" cap="flat">
              <a:solidFill>
                <a:srgbClr val="EEECE1"/>
              </a:solidFill>
              <a:prstDash val="solid"/>
              <a:round/>
            </a:ln>
          </a:top>
          <a:bottom>
            <a:ln w="38100" cap="flat">
              <a:solidFill>
                <a:srgbClr val="EEECE1"/>
              </a:solidFill>
              <a:prstDash val="solid"/>
              <a:round/>
            </a:ln>
          </a:bottom>
          <a:insideH>
            <a:ln w="12700" cap="flat">
              <a:solidFill>
                <a:srgbClr val="EEECE1"/>
              </a:solidFill>
              <a:prstDash val="solid"/>
              <a:round/>
            </a:ln>
          </a:insideH>
          <a:insideV>
            <a:ln w="12700" cap="flat">
              <a:solidFill>
                <a:srgbClr val="EEECE1"/>
              </a:solidFill>
              <a:prstDash val="solid"/>
              <a:round/>
            </a:ln>
          </a:insideV>
        </a:tcBdr>
        <a:fill>
          <a:solidFill>
            <a:srgbClr val="000000"/>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8" autoAdjust="0"/>
    <p:restoredTop sz="83281" autoAdjust="0"/>
  </p:normalViewPr>
  <p:slideViewPr>
    <p:cSldViewPr>
      <p:cViewPr varScale="1">
        <p:scale>
          <a:sx n="91" d="100"/>
          <a:sy n="91" d="100"/>
        </p:scale>
        <p:origin x="2672"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3990" y="6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r>
              <a:rPr lang="en-US" sz="1400" b="1" baseline="0" dirty="0">
                <a:solidFill>
                  <a:srgbClr val="002060"/>
                </a:solidFill>
                <a:latin typeface="Myriad Pro"/>
              </a:rPr>
              <a:t>Part des moyens de </a:t>
            </a:r>
          </a:p>
          <a:p>
            <a:pPr>
              <a:defRPr sz="1400">
                <a:solidFill>
                  <a:srgbClr val="002060"/>
                </a:solidFill>
                <a:latin typeface="Myriad Pro"/>
              </a:defRPr>
            </a:pPr>
            <a:r>
              <a:rPr lang="en-US" sz="1400" b="1" baseline="0" dirty="0">
                <a:solidFill>
                  <a:srgbClr val="002060"/>
                </a:solidFill>
                <a:latin typeface="Myriad Pro"/>
              </a:rPr>
              <a:t>paiement scripturaux</a:t>
            </a:r>
          </a:p>
          <a:p>
            <a:pPr>
              <a:defRPr sz="1400">
                <a:solidFill>
                  <a:srgbClr val="002060"/>
                </a:solidFill>
                <a:latin typeface="Myriad Pro"/>
              </a:defRPr>
            </a:pPr>
            <a:r>
              <a:rPr lang="en-US" sz="1400" b="1" baseline="0" dirty="0">
                <a:solidFill>
                  <a:srgbClr val="002060"/>
                </a:solidFill>
                <a:latin typeface="Myriad Pro"/>
              </a:rPr>
              <a:t>(nombre de transactions)</a:t>
            </a:r>
          </a:p>
        </c:rich>
      </c:tx>
      <c:layout>
        <c:manualLayout>
          <c:xMode val="edge"/>
          <c:yMode val="edge"/>
          <c:x val="0.37390981908272442"/>
          <c:y val="0.4500030365775822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yriad Pro"/>
              <a:ea typeface="+mn-ea"/>
              <a:cs typeface="+mn-cs"/>
            </a:defRPr>
          </a:pPr>
          <a:endParaRPr lang="fr-FR"/>
        </a:p>
      </c:txPr>
    </c:title>
    <c:autoTitleDeleted val="0"/>
    <c:plotArea>
      <c:layout>
        <c:manualLayout>
          <c:layoutTarget val="inner"/>
          <c:xMode val="edge"/>
          <c:yMode val="edge"/>
          <c:x val="0.26910089909482282"/>
          <c:y val="0.18293254301434628"/>
          <c:w val="0.44634915315267093"/>
          <c:h val="0.6682697824103333"/>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1.png"/></Relationships>
</file>

<file path=ppt/drawings/drawing1.xml><?xml version="1.0" encoding="utf-8"?>
<c:userShapes xmlns:c="http://schemas.openxmlformats.org/drawingml/2006/chart">
  <cdr:relSizeAnchor xmlns:cdr="http://schemas.openxmlformats.org/drawingml/2006/chartDrawing">
    <cdr:from>
      <cdr:x>0.10843</cdr:x>
      <cdr:y>0.11501</cdr:y>
    </cdr:from>
    <cdr:to>
      <cdr:x>0.83795</cdr:x>
      <cdr:y>0.81376</cdr:y>
    </cdr:to>
    <cdr:pic>
      <cdr:nvPicPr>
        <cdr:cNvPr id="3" name="chart">
          <a:extLst xmlns:a="http://schemas.openxmlformats.org/drawingml/2006/main">
            <a:ext uri="{FF2B5EF4-FFF2-40B4-BE49-F238E27FC236}">
              <a16:creationId xmlns:a16="http://schemas.microsoft.com/office/drawing/2014/main" id="{B0BF18CE-196B-1947-A11F-C9A172996DC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60039" y="602228"/>
          <a:ext cx="7131800" cy="365876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7047"/>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1342" y="0"/>
            <a:ext cx="2946347" cy="497047"/>
          </a:xfrm>
          <a:prstGeom prst="rect">
            <a:avLst/>
          </a:prstGeom>
        </p:spPr>
        <p:txBody>
          <a:bodyPr vert="horz" lIns="91440" tIns="45720" rIns="91440" bIns="45720" rtlCol="0"/>
          <a:lstStyle>
            <a:lvl1pPr algn="r">
              <a:defRPr sz="1200"/>
            </a:lvl1pPr>
          </a:lstStyle>
          <a:p>
            <a:fld id="{78CC6E8B-B28E-43AC-9C0C-424EE69B8056}" type="datetimeFigureOut">
              <a:rPr lang="fr-FR" smtClean="0"/>
              <a:t>28/02/2023</a:t>
            </a:fld>
            <a:endParaRPr lang="fr-FR" dirty="0"/>
          </a:p>
        </p:txBody>
      </p:sp>
      <p:sp>
        <p:nvSpPr>
          <p:cNvPr id="4" name="Espace réservé du pied de page 3"/>
          <p:cNvSpPr>
            <a:spLocks noGrp="1"/>
          </p:cNvSpPr>
          <p:nvPr>
            <p:ph type="ftr" sz="quarter" idx="2"/>
          </p:nvPr>
        </p:nvSpPr>
        <p:spPr>
          <a:xfrm>
            <a:off x="0" y="9431179"/>
            <a:ext cx="2946347" cy="497046"/>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1342" y="9431179"/>
            <a:ext cx="2946347" cy="497046"/>
          </a:xfrm>
          <a:prstGeom prst="rect">
            <a:avLst/>
          </a:prstGeom>
        </p:spPr>
        <p:txBody>
          <a:bodyPr vert="horz" lIns="91440" tIns="45720" rIns="91440" bIns="45720" rtlCol="0" anchor="b"/>
          <a:lstStyle>
            <a:lvl1pPr algn="r">
              <a:defRPr sz="1200"/>
            </a:lvl1pPr>
          </a:lstStyle>
          <a:p>
            <a:fld id="{9CA2D577-1DA1-4C0A-BDBD-EB72EFAF10A6}" type="slidenum">
              <a:rPr lang="fr-FR" smtClean="0"/>
              <a:t>‹N°›</a:t>
            </a:fld>
            <a:endParaRPr lang="fr-FR" dirty="0"/>
          </a:p>
        </p:txBody>
      </p:sp>
    </p:spTree>
    <p:extLst>
      <p:ext uri="{BB962C8B-B14F-4D97-AF65-F5344CB8AC3E}">
        <p14:creationId xmlns:p14="http://schemas.microsoft.com/office/powerpoint/2010/main" val="3651419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17575" y="744538"/>
            <a:ext cx="4964113" cy="3724275"/>
          </a:xfrm>
          <a:prstGeom prst="rect">
            <a:avLst/>
          </a:prstGeom>
        </p:spPr>
        <p:txBody>
          <a:bodyPr/>
          <a:lstStyle/>
          <a:p>
            <a:endParaRPr dirty="0"/>
          </a:p>
        </p:txBody>
      </p:sp>
      <p:sp>
        <p:nvSpPr>
          <p:cNvPr id="377" name="Shape 377"/>
          <p:cNvSpPr>
            <a:spLocks noGrp="1"/>
          </p:cNvSpPr>
          <p:nvPr>
            <p:ph type="body" sz="quarter" idx="1"/>
          </p:nvPr>
        </p:nvSpPr>
        <p:spPr>
          <a:xfrm>
            <a:off x="906569" y="4716662"/>
            <a:ext cx="4986126" cy="4468416"/>
          </a:xfrm>
          <a:prstGeom prst="rect">
            <a:avLst/>
          </a:prstGeom>
        </p:spPr>
        <p:txBody>
          <a:bodyPr/>
          <a:lstStyle/>
          <a:p>
            <a:endParaRPr/>
          </a:p>
        </p:txBody>
      </p:sp>
    </p:spTree>
    <p:extLst>
      <p:ext uri="{BB962C8B-B14F-4D97-AF65-F5344CB8AC3E}">
        <p14:creationId xmlns:p14="http://schemas.microsoft.com/office/powerpoint/2010/main" val="1917136773"/>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anque-france.fr/stabilite-financiere/observatoire-de-la-securite-des-moyens-de-paiemen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prstGeom prst="rect">
            <a:avLst/>
          </a:prstGeom>
        </p:spPr>
        <p:txBody>
          <a:bodyPr/>
          <a:lstStyle/>
          <a:p>
            <a:endParaRPr dirty="0"/>
          </a:p>
        </p:txBody>
      </p:sp>
      <p:sp>
        <p:nvSpPr>
          <p:cNvPr id="392" name="Shape 392"/>
          <p:cNvSpPr>
            <a:spLocks noGrp="1"/>
          </p:cNvSpPr>
          <p:nvPr>
            <p:ph type="body" sz="quarter" idx="1"/>
          </p:nvPr>
        </p:nvSpPr>
        <p:spPr>
          <a:prstGeom prst="rect">
            <a:avLst/>
          </a:prstGeom>
        </p:spPr>
        <p:txBody>
          <a:bodyPr/>
          <a:lstStyle>
            <a:lvl1pPr algn="just">
              <a:spcBef>
                <a:spcPts val="0"/>
              </a:spcBef>
            </a:lvl1pPr>
          </a:lstStyle>
          <a:p>
            <a:r>
              <a:rPr lang="fr-FR" sz="1200" b="1" dirty="0">
                <a:effectLst/>
                <a:latin typeface="+mn-lt"/>
                <a:ea typeface="+mn-ea"/>
                <a:cs typeface="+mn-cs"/>
                <a:sym typeface="Calibri"/>
              </a:rPr>
              <a:t>Version : Novembre 2022</a:t>
            </a:r>
          </a:p>
          <a:p>
            <a:r>
              <a:rPr lang="fr-FR" sz="1200" b="1" dirty="0">
                <a:effectLst/>
                <a:latin typeface="+mn-lt"/>
                <a:ea typeface="+mn-ea"/>
                <a:cs typeface="+mn-cs"/>
                <a:sym typeface="Calibri"/>
              </a:rPr>
              <a:t>Proposition d’accroche</a:t>
            </a:r>
          </a:p>
          <a:p>
            <a:endParaRPr lang="fr-FR" sz="1200" dirty="0">
              <a:effectLst/>
              <a:latin typeface="+mn-lt"/>
              <a:ea typeface="+mn-ea"/>
              <a:cs typeface="+mn-cs"/>
              <a:sym typeface="Calibri"/>
            </a:endParaRPr>
          </a:p>
          <a:p>
            <a:r>
              <a:rPr lang="fr-FR" sz="1200" dirty="0">
                <a:effectLst/>
                <a:latin typeface="+mn-lt"/>
                <a:ea typeface="+mn-ea"/>
                <a:cs typeface="+mn-cs"/>
                <a:sym typeface="Calibri"/>
              </a:rPr>
              <a:t>Bonjour, aujourd’hui, nous allons parler d’argent. Au fait, est-ce que vous connaissez des dictons/proverbes qui contiennent le mot argent ?</a:t>
            </a:r>
          </a:p>
          <a:p>
            <a:r>
              <a:rPr lang="fr-FR" sz="1200" i="1" dirty="0">
                <a:effectLst/>
                <a:latin typeface="+mn-lt"/>
                <a:ea typeface="+mn-ea"/>
                <a:cs typeface="+mn-cs"/>
                <a:sym typeface="Calibri"/>
              </a:rPr>
              <a:t>Réponses des élèves oralement…</a:t>
            </a:r>
            <a:endParaRPr lang="fr-FR" sz="1200" dirty="0">
              <a:effectLst/>
              <a:latin typeface="+mn-lt"/>
              <a:ea typeface="+mn-ea"/>
              <a:cs typeface="+mn-cs"/>
              <a:sym typeface="Calibri"/>
            </a:endParaRPr>
          </a:p>
          <a:p>
            <a:r>
              <a:rPr lang="fr-FR" sz="1200" dirty="0">
                <a:effectLst/>
                <a:latin typeface="+mn-lt"/>
                <a:ea typeface="+mn-ea"/>
                <a:cs typeface="+mn-cs"/>
                <a:sym typeface="Calibri"/>
              </a:rPr>
              <a:t>Retenons par exemple ce proverbe :</a:t>
            </a:r>
          </a:p>
          <a:p>
            <a:pPr lvl="0"/>
            <a:r>
              <a:rPr lang="fr-FR" sz="1200" dirty="0">
                <a:effectLst/>
                <a:latin typeface="+mn-lt"/>
                <a:ea typeface="+mn-ea"/>
                <a:cs typeface="+mn-cs"/>
                <a:sym typeface="Calibri"/>
              </a:rPr>
              <a:t>« L’argent ne fait pas le bonheur » : qu’en pensez-vous ? </a:t>
            </a:r>
            <a:r>
              <a:rPr lang="fr-FR" sz="1200" i="1" dirty="0">
                <a:effectLst/>
                <a:latin typeface="+mn-lt"/>
                <a:ea typeface="+mn-ea"/>
                <a:cs typeface="+mn-cs"/>
                <a:sym typeface="Calibri"/>
              </a:rPr>
              <a:t>rapide échanges avec les élèves.</a:t>
            </a:r>
            <a:r>
              <a:rPr lang="fr-FR" sz="1200" dirty="0">
                <a:effectLst/>
                <a:latin typeface="+mn-lt"/>
                <a:ea typeface="+mn-ea"/>
                <a:cs typeface="+mn-cs"/>
                <a:sym typeface="Calibri"/>
              </a:rPr>
              <a:t> </a:t>
            </a:r>
          </a:p>
          <a:p>
            <a:r>
              <a:rPr lang="fr-FR" sz="1200" dirty="0">
                <a:effectLst/>
                <a:latin typeface="+mn-lt"/>
                <a:ea typeface="+mn-ea"/>
                <a:cs typeface="+mn-cs"/>
                <a:sym typeface="Calibri"/>
              </a:rPr>
              <a:t> </a:t>
            </a:r>
          </a:p>
          <a:p>
            <a:r>
              <a:rPr lang="fr-FR" sz="1200" i="1" dirty="0">
                <a:effectLst/>
                <a:latin typeface="+mn-lt"/>
                <a:ea typeface="+mn-ea"/>
                <a:cs typeface="+mn-cs"/>
                <a:sym typeface="Calibri"/>
              </a:rPr>
              <a:t>Puis explication :</a:t>
            </a:r>
            <a:r>
              <a:rPr lang="fr-FR" sz="1200" dirty="0">
                <a:effectLst/>
                <a:latin typeface="+mn-lt"/>
                <a:ea typeface="+mn-ea"/>
                <a:cs typeface="+mn-cs"/>
                <a:sym typeface="Calibri"/>
              </a:rPr>
              <a:t> aujourd’hui, nous vivons dans un monde où l’argent est nécessaire pour répondre aux besoins de base d’une personne (ou une famille) comme se loger, se nourrir, se chauffer, se soigner, … cela permet également d’acquérir des objets (téléphone, voitures, …) et de bénéficier de services (restauration, formations, travaux,</a:t>
            </a:r>
            <a:r>
              <a:rPr lang="fr-FR" sz="1200" baseline="0" dirty="0">
                <a:effectLst/>
                <a:latin typeface="+mn-lt"/>
                <a:ea typeface="+mn-ea"/>
                <a:cs typeface="+mn-cs"/>
                <a:sym typeface="Calibri"/>
              </a:rPr>
              <a:t> coiffeur</a:t>
            </a:r>
            <a:r>
              <a:rPr lang="fr-FR" sz="1200" dirty="0">
                <a:effectLst/>
                <a:latin typeface="+mn-lt"/>
                <a:ea typeface="+mn-ea"/>
                <a:cs typeface="+mn-cs"/>
                <a:sym typeface="Calibri"/>
              </a:rPr>
              <a:t>…), de réaliser des projets à plus long terme comme des voyages, fonder une famille, acheter une maison ou un appartement.</a:t>
            </a:r>
          </a:p>
          <a:p>
            <a:r>
              <a:rPr lang="fr-FR" sz="1200" dirty="0">
                <a:effectLst/>
                <a:latin typeface="+mn-lt"/>
                <a:ea typeface="+mn-ea"/>
                <a:cs typeface="+mn-cs"/>
                <a:sym typeface="Calibri"/>
              </a:rPr>
              <a:t> </a:t>
            </a:r>
          </a:p>
          <a:p>
            <a:r>
              <a:rPr lang="fr-FR" sz="1200" dirty="0">
                <a:effectLst/>
                <a:latin typeface="+mn-lt"/>
                <a:ea typeface="+mn-ea"/>
                <a:cs typeface="+mn-cs"/>
                <a:sym typeface="Calibri"/>
              </a:rPr>
              <a:t>L’argent est donc indispensable pour vivre au quotidien…mais il ne suffit pas à être heureux !</a:t>
            </a:r>
          </a:p>
          <a:p>
            <a:r>
              <a:rPr lang="fr-FR" sz="1200" dirty="0">
                <a:effectLst/>
                <a:latin typeface="+mn-lt"/>
                <a:ea typeface="+mn-ea"/>
                <a:cs typeface="+mn-cs"/>
                <a:sym typeface="Calibri"/>
              </a:rPr>
              <a:t>Il y a d’autres choses importantes qui contribuent au bonheur : le rapport aux autres (famille, amis), le plaisir de création (musique, art, cuisine), le plaisir lié à l’effort (sport, jeux, randonnées, études…), le plaisir de découvrir (lectures, voyages, …).</a:t>
            </a:r>
          </a:p>
          <a:p>
            <a:r>
              <a:rPr lang="fr-FR" sz="1200" dirty="0">
                <a:effectLst/>
                <a:latin typeface="+mn-lt"/>
                <a:ea typeface="+mn-ea"/>
                <a:cs typeface="+mn-cs"/>
                <a:sym typeface="Calibri"/>
              </a:rPr>
              <a:t> </a:t>
            </a:r>
          </a:p>
          <a:p>
            <a:r>
              <a:rPr lang="fr-FR" sz="1200" dirty="0">
                <a:effectLst/>
                <a:latin typeface="+mn-lt"/>
                <a:ea typeface="+mn-ea"/>
                <a:cs typeface="+mn-cs"/>
                <a:sym typeface="Calibri"/>
              </a:rPr>
              <a:t>L’argent peut même être source d’importantes difficultés dans la vie quotidienne si on ne fait pas bien attention à son utilisation. </a:t>
            </a:r>
          </a:p>
          <a:p>
            <a:r>
              <a:rPr lang="fr-FR" sz="1200" dirty="0">
                <a:effectLst/>
                <a:latin typeface="+mn-lt"/>
                <a:ea typeface="+mn-ea"/>
                <a:cs typeface="+mn-cs"/>
                <a:sym typeface="Calibri"/>
              </a:rPr>
              <a:t> </a:t>
            </a:r>
          </a:p>
          <a:p>
            <a:r>
              <a:rPr lang="fr-FR" sz="1200" dirty="0">
                <a:effectLst/>
                <a:latin typeface="+mn-lt"/>
                <a:ea typeface="+mn-ea"/>
                <a:cs typeface="+mn-cs"/>
                <a:sym typeface="Calibri"/>
              </a:rPr>
              <a:t>Vous êtes collégiens et vous allez être de plus en plus confrontés à des situations où vous allez utiliser de l’argent : argent de poche, loisirs, abonnement téléphonie mobile, transports, carte bancaire …</a:t>
            </a:r>
          </a:p>
          <a:p>
            <a:r>
              <a:rPr lang="fr-FR" sz="1200" dirty="0">
                <a:effectLst/>
                <a:latin typeface="+mn-lt"/>
                <a:ea typeface="+mn-ea"/>
                <a:cs typeface="+mn-cs"/>
                <a:sym typeface="Calibri"/>
              </a:rPr>
              <a:t> </a:t>
            </a:r>
          </a:p>
          <a:p>
            <a:r>
              <a:rPr lang="fr-FR" sz="1200" dirty="0">
                <a:effectLst/>
                <a:latin typeface="+mn-lt"/>
                <a:ea typeface="+mn-ea"/>
                <a:cs typeface="+mn-cs"/>
                <a:sym typeface="Calibri"/>
              </a:rPr>
              <a:t>Justement, je vous propose aujourd’hui de découvrir ensemble des notions qui vont vous permettre de mieux comprendre ce qu’est l’argent et comment l’utiliser. </a:t>
            </a:r>
          </a:p>
          <a:p>
            <a:r>
              <a:rPr lang="fr-FR" sz="1200" dirty="0">
                <a:effectLst/>
                <a:latin typeface="+mn-lt"/>
                <a:ea typeface="+mn-ea"/>
                <a:cs typeface="+mn-cs"/>
                <a:sym typeface="Calibri"/>
              </a:rPr>
              <a:t> </a:t>
            </a:r>
          </a:p>
          <a:p>
            <a:r>
              <a:rPr lang="fr-FR" sz="1200" dirty="0">
                <a:effectLst/>
                <a:latin typeface="+mn-lt"/>
                <a:ea typeface="+mn-ea"/>
                <a:cs typeface="+mn-cs"/>
                <a:sym typeface="Calibri"/>
              </a:rPr>
              <a:t>Pour cela, nous allons passer ensemble le « passeport d’éducation budgétaire et financière ».</a:t>
            </a:r>
          </a:p>
          <a:p>
            <a:endParaRPr dirty="0"/>
          </a:p>
        </p:txBody>
      </p:sp>
    </p:spTree>
    <p:extLst>
      <p:ext uri="{BB962C8B-B14F-4D97-AF65-F5344CB8AC3E}">
        <p14:creationId xmlns:p14="http://schemas.microsoft.com/office/powerpoint/2010/main" val="367250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Corrigé</a:t>
            </a:r>
          </a:p>
          <a:p>
            <a:endParaRPr lang="fr-FR" dirty="0"/>
          </a:p>
          <a:p>
            <a:r>
              <a:rPr lang="fr-FR" b="1" dirty="0"/>
              <a:t>Conclusion </a:t>
            </a:r>
            <a:r>
              <a:rPr lang="fr-FR" dirty="0"/>
              <a:t>: une fois son budget mensuel planifié, il</a:t>
            </a:r>
            <a:r>
              <a:rPr lang="fr-FR" baseline="0" dirty="0"/>
              <a:t> est utile </a:t>
            </a:r>
            <a:r>
              <a:rPr lang="fr-FR" dirty="0"/>
              <a:t>de faire tout au long du mois  le suivi des dépenses. En effet, le montant </a:t>
            </a:r>
            <a:r>
              <a:rPr lang="fr-FR" baseline="0" dirty="0"/>
              <a:t>que l’on a prévu en début de mois peut différer du montant réellement payé. Il peut y avoir des dépenses imprévues, etc…</a:t>
            </a:r>
          </a:p>
          <a:p>
            <a:endParaRPr lang="fr-FR" baseline="0" dirty="0"/>
          </a:p>
          <a:p>
            <a:r>
              <a:rPr lang="fr-FR" dirty="0"/>
              <a:t>Conserver ses reçus et factures est le meilleur moyen de s’assurer que les renseignements sont exacts et que rien n’a été oublié. </a:t>
            </a:r>
          </a:p>
        </p:txBody>
      </p:sp>
    </p:spTree>
    <p:extLst>
      <p:ext uri="{BB962C8B-B14F-4D97-AF65-F5344CB8AC3E}">
        <p14:creationId xmlns:p14="http://schemas.microsoft.com/office/powerpoint/2010/main" val="373605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prstGeom prst="rect">
            <a:avLst/>
          </a:prstGeom>
        </p:spPr>
        <p:txBody>
          <a:bodyPr/>
          <a:lstStyle/>
          <a:p>
            <a:endParaRPr dirty="0"/>
          </a:p>
        </p:txBody>
      </p:sp>
      <p:sp>
        <p:nvSpPr>
          <p:cNvPr id="555" name="Shape 555"/>
          <p:cNvSpPr>
            <a:spLocks noGrp="1"/>
          </p:cNvSpPr>
          <p:nvPr>
            <p:ph type="body" sz="quarter" idx="1"/>
          </p:nvPr>
        </p:nvSpPr>
        <p:spPr>
          <a:prstGeom prst="rect">
            <a:avLst/>
          </a:prstGeom>
        </p:spPr>
        <p:txBody>
          <a:bodyPr/>
          <a:lstStyle/>
          <a:p>
            <a:pPr algn="just">
              <a:spcBef>
                <a:spcPts val="0"/>
              </a:spcBef>
            </a:pPr>
            <a:r>
              <a:rPr lang="en-US" b="1" u="sng" noProof="1"/>
              <a:t>L’essentiel : </a:t>
            </a:r>
          </a:p>
          <a:p>
            <a:pPr algn="just">
              <a:spcBef>
                <a:spcPts val="0"/>
              </a:spcBef>
            </a:pPr>
            <a:endParaRPr lang="en-US" b="1" noProof="1"/>
          </a:p>
          <a:p>
            <a:pPr algn="just">
              <a:spcBef>
                <a:spcPts val="0"/>
              </a:spcBef>
            </a:pPr>
            <a:r>
              <a:rPr lang="en-US" b="1" noProof="1"/>
              <a:t>Un compte bancaire sert à gérer son argent au quotidien, à faire des paiements et à y recevoir de l’argent. Il est possible d’avoir plusieurs comptes bancaires par personne.</a:t>
            </a:r>
          </a:p>
          <a:p>
            <a:pPr algn="just">
              <a:spcBef>
                <a:spcPts val="0"/>
              </a:spcBef>
            </a:pPr>
            <a:r>
              <a:rPr lang="en-US" baseline="0" noProof="1"/>
              <a:t>Il est possible pour un mineur de se passer d’un compte.  Pour une personne adulte en revanche, il est aujourd’hui très difficile de s’en passer  pour payer des factures, recevoir un salaire, déposer des chèque etc… </a:t>
            </a:r>
          </a:p>
          <a:p>
            <a:pPr algn="just">
              <a:spcBef>
                <a:spcPts val="0"/>
              </a:spcBef>
            </a:pPr>
            <a:endParaRPr lang="en-US" baseline="0" noProof="1"/>
          </a:p>
          <a:p>
            <a:pPr algn="just">
              <a:spcBef>
                <a:spcPts val="0"/>
              </a:spcBef>
            </a:pPr>
            <a:r>
              <a:rPr lang="en-US" b="1" u="sng" baseline="0" noProof="1"/>
              <a:t>Pour aller plus loin : </a:t>
            </a:r>
          </a:p>
          <a:p>
            <a:pPr algn="just">
              <a:spcBef>
                <a:spcPts val="0"/>
              </a:spcBef>
            </a:pPr>
            <a:endParaRPr lang="en-US" b="0" baseline="0" noProof="1"/>
          </a:p>
          <a:p>
            <a:pPr algn="just">
              <a:spcBef>
                <a:spcPts val="0"/>
              </a:spcBef>
            </a:pPr>
            <a:r>
              <a:rPr lang="en-US" b="0" baseline="0" noProof="1"/>
              <a:t>Que se passe-t-il si une personne adulte n’arrive pas à se faire ouvrir un compte auprès d’une banque ? </a:t>
            </a:r>
          </a:p>
          <a:p>
            <a:pPr marL="0" marR="0" lvl="0" indent="0" algn="just" defTabSz="914400" eaLnBrk="1" fontAlgn="auto" latinLnBrk="0" hangingPunct="1">
              <a:lnSpc>
                <a:spcPct val="100000"/>
              </a:lnSpc>
              <a:spcBef>
                <a:spcPts val="0"/>
              </a:spcBef>
              <a:spcAft>
                <a:spcPts val="0"/>
              </a:spcAft>
              <a:buClrTx/>
              <a:buSzTx/>
              <a:buFontTx/>
              <a:buNone/>
              <a:tabLst/>
              <a:defRPr/>
            </a:pPr>
            <a:r>
              <a:rPr lang="en-US" noProof="1"/>
              <a:t>Droit au compte </a:t>
            </a:r>
            <a:r>
              <a:rPr lang="en-US" u="none" noProof="1"/>
              <a:t>: dans l’immense majorité des cas, une personne adulte ouvre un compte dans une banque sans difficulté particulière. Lorsqu’elle n’arrive pas à se faire ouvrir un compte dans une banque, elle peut demander à bénéficier de la procédure du « droit au compte ». La Banque de France va alors désigner une banque pour qu’elle ouvre un compte à la personne. La banque</a:t>
            </a:r>
            <a:r>
              <a:rPr lang="en-US" u="none" baseline="0" noProof="1"/>
              <a:t> désignée sera obligée d’ouvrir un compte à la personne, avec des services bancaires de base (limités). </a:t>
            </a:r>
            <a:endParaRPr lang="en-US" baseline="0" noProof="1"/>
          </a:p>
          <a:p>
            <a:pPr algn="just">
              <a:spcBef>
                <a:spcPts val="0"/>
              </a:spcBef>
            </a:pPr>
            <a:endParaRPr lang="en-US" b="0" baseline="0" noProof="1"/>
          </a:p>
          <a:p>
            <a:pPr algn="just">
              <a:spcBef>
                <a:spcPts val="0"/>
              </a:spcBef>
            </a:pPr>
            <a:r>
              <a:rPr lang="en-US" b="0" baseline="0" noProof="1"/>
              <a:t>À quel âge peux-tu ouvrir un compte bancaire ?</a:t>
            </a:r>
          </a:p>
          <a:p>
            <a:pPr algn="just">
              <a:spcBef>
                <a:spcPts val="0"/>
              </a:spcBef>
            </a:pPr>
            <a:r>
              <a:rPr lang="en-US" noProof="1"/>
              <a:t>Principe : à</a:t>
            </a:r>
            <a:r>
              <a:rPr lang="en-US" baseline="0" noProof="1"/>
              <a:t> la majorité. </a:t>
            </a:r>
            <a:r>
              <a:rPr lang="en-US" noProof="1"/>
              <a:t>Un enfant peut cependant, à partir de 16 ans, ouvrir un compte bancaire avec l’accord de ses parents ; il pourra disposer librement des sommes inscrites sur ce compte. </a:t>
            </a:r>
          </a:p>
          <a:p>
            <a:pPr algn="just">
              <a:spcBef>
                <a:spcPts val="0"/>
              </a:spcBef>
            </a:pPr>
            <a:r>
              <a:rPr lang="en-US" noProof="1"/>
              <a:t>A noter que , avant 16 ans, l’enfant est libre de déposer de l’argent sur un compte (livret jeune) et d’en retirer avec la permission de ses parents mais le montant et la fréquence des opérations peuvent être limités.</a:t>
            </a:r>
            <a:r>
              <a:rPr lang="en-US" baseline="0" noProof="1"/>
              <a:t> </a:t>
            </a:r>
            <a:endParaRPr lang="en-US" noProof="1"/>
          </a:p>
          <a:p>
            <a:pPr algn="just">
              <a:spcBef>
                <a:spcPts val="0"/>
              </a:spcBef>
            </a:pPr>
            <a:endParaRPr lang="en-US" noProof="1"/>
          </a:p>
          <a:p>
            <a:pPr algn="just">
              <a:spcBef>
                <a:spcPts val="0"/>
              </a:spcBef>
            </a:pPr>
            <a:r>
              <a:rPr lang="en-US" i="1" noProof="1"/>
              <a:t>Pour en savoir plus : en droit, on parle de « compte de paiement ». Quand il est ouvert dans une banque, c’est un compte bancaire. Mais un compte de paiement peut aussi être ouvert auprès d’organismes qui ne sont pas des banques  : les établissements de paiement.  À la différence d’une banque, un établissement de paiement ne peut ni accorder de crédit ni donner un chéquier,</a:t>
            </a:r>
            <a:r>
              <a:rPr lang="en-US" i="1" baseline="0" noProof="1"/>
              <a:t> m</a:t>
            </a:r>
            <a:r>
              <a:rPr lang="en-US" i="1" noProof="1"/>
              <a:t>ais il peut donner une carte de paiement.</a:t>
            </a:r>
          </a:p>
        </p:txBody>
      </p:sp>
    </p:spTree>
    <p:extLst>
      <p:ext uri="{BB962C8B-B14F-4D97-AF65-F5344CB8AC3E}">
        <p14:creationId xmlns:p14="http://schemas.microsoft.com/office/powerpoint/2010/main" val="340708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pPr>
            <a:r>
              <a:rPr lang="fr-FR" b="1" u="sng" noProof="0" dirty="0"/>
              <a:t>L’essentiel :</a:t>
            </a:r>
          </a:p>
          <a:p>
            <a:pPr>
              <a:spcBef>
                <a:spcPts val="0"/>
              </a:spcBef>
            </a:pPr>
            <a:endParaRPr lang="fr-FR" i="1" u="sng" noProof="0" dirty="0"/>
          </a:p>
          <a:p>
            <a:pPr>
              <a:spcBef>
                <a:spcPts val="0"/>
              </a:spcBef>
            </a:pPr>
            <a:r>
              <a:rPr lang="fr-FR" sz="1200" baseline="0" noProof="0" dirty="0">
                <a:latin typeface="+mn-lt"/>
                <a:ea typeface="+mn-ea"/>
                <a:cs typeface="+mn-cs"/>
                <a:sym typeface="Calibri"/>
              </a:rPr>
              <a:t>Lorsqu’on t’a donné de l’argent en espèces (argent de poche, anniversaire…) et que tu as tout dépensé, ton porte-monnaie est vide et tu ne peux plus rien dépenser.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baseline="0" noProof="0" dirty="0">
                <a:latin typeface="+mn-lt"/>
                <a:ea typeface="+mn-ea"/>
                <a:cs typeface="+mn-cs"/>
                <a:sym typeface="Calibri"/>
              </a:rPr>
              <a:t>C’est le même principe via un compte bancaire. </a:t>
            </a:r>
            <a:r>
              <a:rPr lang="en-US" sz="1200" baseline="0" noProof="1">
                <a:latin typeface="+mn-lt"/>
                <a:ea typeface="+mn-ea"/>
                <a:cs typeface="+mn-cs"/>
                <a:sym typeface="Calibri"/>
              </a:rPr>
              <a:t>C’est ton porte monnaie virtuel.</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200" baseline="0" noProof="1">
                <a:latin typeface="+mn-lt"/>
                <a:ea typeface="+mn-ea"/>
                <a:cs typeface="+mn-cs"/>
                <a:sym typeface="Calibri"/>
              </a:rPr>
              <a:t>Le compte bancaire est l’endroit où arrivent les revenus (ressources) et à partir duquel sont payées les dépenses. </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noProof="1"/>
          </a:p>
          <a:p>
            <a:pPr>
              <a:spcBef>
                <a:spcPts val="0"/>
              </a:spcBef>
            </a:pPr>
            <a:r>
              <a:rPr lang="fr-FR" b="1" noProof="0" dirty="0"/>
              <a:t>Poser la question : comment arrive l’argent qui est  crédité sur le compte ?</a:t>
            </a:r>
            <a:endParaRPr lang="fr-FR" b="0" noProof="0" dirty="0"/>
          </a:p>
          <a:p>
            <a:pPr>
              <a:spcBef>
                <a:spcPts val="0"/>
              </a:spcBef>
            </a:pPr>
            <a:r>
              <a:rPr lang="fr-FR" baseline="0" noProof="0" dirty="0"/>
              <a:t>Réponses :  dépôts d’espèces, remises de chèques,  virements</a:t>
            </a:r>
          </a:p>
          <a:p>
            <a:pPr>
              <a:spcBef>
                <a:spcPts val="0"/>
              </a:spcBef>
            </a:pPr>
            <a:endParaRPr lang="fr-FR" baseline="0" noProof="0" dirty="0"/>
          </a:p>
          <a:p>
            <a:pPr marL="0" marR="0" lvl="0" indent="0" defTabSz="914400" eaLnBrk="1" fontAlgn="auto" latinLnBrk="0" hangingPunct="1">
              <a:lnSpc>
                <a:spcPct val="100000"/>
              </a:lnSpc>
              <a:spcBef>
                <a:spcPts val="0"/>
              </a:spcBef>
              <a:spcAft>
                <a:spcPts val="0"/>
              </a:spcAft>
              <a:buClrTx/>
              <a:buSzTx/>
              <a:buFontTx/>
              <a:buNone/>
              <a:tabLst/>
              <a:defRPr b="1"/>
            </a:pPr>
            <a:r>
              <a:rPr kumimoji="0" lang="fr-FR" sz="1200" b="1" i="0" u="none" strike="noStrike" kern="0" cap="none" spc="0" normalizeH="0" baseline="0" noProof="0" dirty="0">
                <a:ln>
                  <a:noFill/>
                </a:ln>
                <a:solidFill>
                  <a:sysClr val="windowText" lastClr="000000"/>
                </a:solidFill>
                <a:effectLst/>
                <a:uLnTx/>
                <a:uFillTx/>
                <a:latin typeface="+mn-lt"/>
                <a:cs typeface="+mn-cs"/>
                <a:sym typeface="Calibri"/>
              </a:rPr>
              <a:t>Faire un lien avec la partie budget</a:t>
            </a:r>
          </a:p>
          <a:p>
            <a:pPr>
              <a:spcBef>
                <a:spcPts val="0"/>
              </a:spcBef>
            </a:pPr>
            <a:r>
              <a:rPr lang="fr-FR" noProof="0" dirty="0"/>
              <a:t>On</a:t>
            </a:r>
            <a:r>
              <a:rPr lang="fr-FR" baseline="0" noProof="0" dirty="0"/>
              <a:t> soustrait les dépenses aux ressources pour obtenir le solde. C’est le même principe que le budget : </a:t>
            </a:r>
          </a:p>
          <a:p>
            <a:pPr marL="171450" indent="-171450">
              <a:spcBef>
                <a:spcPts val="0"/>
              </a:spcBef>
              <a:buSzPct val="100000"/>
              <a:buFont typeface="Arial"/>
              <a:buChar char="•"/>
            </a:pPr>
            <a:r>
              <a:rPr lang="fr-FR" noProof="0" dirty="0"/>
              <a:t>Si revenus &gt; dépenses, le solde bancaire est positif c’est-à-dire créditeur : c’est de l’argent disponible que vous pouvez soit dépenser soit </a:t>
            </a:r>
            <a:r>
              <a:rPr lang="fr-FR" baseline="0" noProof="0" dirty="0"/>
              <a:t>placer c’est-à-dire épargner.</a:t>
            </a:r>
            <a:endParaRPr lang="fr-FR" noProof="0" dirty="0"/>
          </a:p>
          <a:p>
            <a:pPr marL="171450" indent="-171450">
              <a:spcBef>
                <a:spcPts val="0"/>
              </a:spcBef>
              <a:buSzPct val="100000"/>
              <a:buFont typeface="Arial"/>
              <a:buChar char="•"/>
            </a:pPr>
            <a:r>
              <a:rPr lang="fr-FR" noProof="0" dirty="0"/>
              <a:t>Si revenus &lt; dépenses : le solde bancaire est négatif c’est-à-dire débiteur. Un découvert est créé.</a:t>
            </a:r>
          </a:p>
          <a:p>
            <a:pPr>
              <a:spcBef>
                <a:spcPts val="0"/>
              </a:spcBef>
            </a:pPr>
            <a:endParaRPr lang="fr-FR" noProof="0" dirty="0"/>
          </a:p>
          <a:p>
            <a:pPr>
              <a:spcBef>
                <a:spcPts val="0"/>
              </a:spcBef>
            </a:pPr>
            <a:r>
              <a:rPr lang="fr-FR" b="1" noProof="0" dirty="0"/>
              <a:t>Attention </a:t>
            </a:r>
            <a:r>
              <a:rPr lang="fr-FR" noProof="0" dirty="0"/>
              <a:t>: le découvert n’est pas un droit. Il faut prévoir une autorisation</a:t>
            </a:r>
            <a:r>
              <a:rPr lang="fr-FR" baseline="0" noProof="0" dirty="0"/>
              <a:t> de découvert avec sa banque ; elle n’est pas obligée de l’accorder. Sur certains comptes bancaires, être à découvert n’est pas autorisé. </a:t>
            </a:r>
          </a:p>
          <a:p>
            <a:pPr>
              <a:spcBef>
                <a:spcPts val="0"/>
              </a:spcBef>
            </a:pPr>
            <a:endParaRPr lang="fr-FR" baseline="0" noProof="0" dirty="0"/>
          </a:p>
          <a:p>
            <a:pPr>
              <a:spcBef>
                <a:spcPts val="0"/>
              </a:spcBef>
            </a:pPr>
            <a:r>
              <a:rPr lang="fr-FR" u="sng" noProof="0" dirty="0"/>
              <a:t>Un découvert est en fait un crédit </a:t>
            </a:r>
            <a:r>
              <a:rPr lang="fr-FR" noProof="0" dirty="0"/>
              <a:t>(la banque vous prête de l’argent) </a:t>
            </a:r>
            <a:r>
              <a:rPr lang="fr-FR" u="none" noProof="0" dirty="0"/>
              <a:t>qui génère des frais (notamment des intérêts qu’on appelle des agios) en contrepartie. En cas de dépassement du découvert autorisé, les frais facturés par la banque sont encore plus importants. </a:t>
            </a:r>
          </a:p>
          <a:p>
            <a:pPr>
              <a:spcBef>
                <a:spcPts val="0"/>
              </a:spcBef>
            </a:pPr>
            <a:endParaRPr lang="fr-FR" u="none" noProof="0" dirty="0"/>
          </a:p>
          <a:p>
            <a:pPr>
              <a:spcBef>
                <a:spcPts val="0"/>
              </a:spcBef>
            </a:pPr>
            <a:r>
              <a:rPr lang="fr-FR" b="1" u="sng" noProof="0" dirty="0"/>
              <a:t>Pour aller plus loin sur le découvert</a:t>
            </a:r>
            <a:r>
              <a:rPr lang="fr-FR" u="none" noProof="0" dirty="0"/>
              <a:t> : https://www.youtube.com/watch?v=S7R23pyCAV4 (vidéo CRESUS – Dilemme</a:t>
            </a:r>
            <a:r>
              <a:rPr lang="fr-FR" u="none" baseline="0" noProof="0" dirty="0"/>
              <a:t> sur le découvert)</a:t>
            </a:r>
            <a:endParaRPr lang="fr-FR" u="none" noProof="0" dirty="0"/>
          </a:p>
        </p:txBody>
      </p:sp>
    </p:spTree>
    <p:extLst>
      <p:ext uri="{BB962C8B-B14F-4D97-AF65-F5344CB8AC3E}">
        <p14:creationId xmlns:p14="http://schemas.microsoft.com/office/powerpoint/2010/main" val="340542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a:spLocks noGrp="1" noRot="1" noChangeAspect="1"/>
          </p:cNvSpPr>
          <p:nvPr>
            <p:ph type="sldImg"/>
          </p:nvPr>
        </p:nvSpPr>
        <p:spPr>
          <a:prstGeom prst="rect">
            <a:avLst/>
          </a:prstGeom>
        </p:spPr>
        <p:txBody>
          <a:bodyPr/>
          <a:lstStyle/>
          <a:p>
            <a:endParaRPr dirty="0"/>
          </a:p>
        </p:txBody>
      </p:sp>
      <p:sp>
        <p:nvSpPr>
          <p:cNvPr id="568" name="Shape 568"/>
          <p:cNvSpPr>
            <a:spLocks noGrp="1"/>
          </p:cNvSpPr>
          <p:nvPr>
            <p:ph type="body" sz="quarter" idx="1"/>
          </p:nvPr>
        </p:nvSpPr>
        <p:spPr>
          <a:prstGeom prst="rect">
            <a:avLst/>
          </a:prstGeom>
        </p:spPr>
        <p:txBody>
          <a:bodyPr/>
          <a:lstStyle/>
          <a:p>
            <a:pPr>
              <a:spcBef>
                <a:spcPts val="0"/>
              </a:spcBef>
            </a:pPr>
            <a:r>
              <a:rPr lang="en-US" b="1" u="sng" baseline="0" noProof="1"/>
              <a:t>L’essentiel </a:t>
            </a:r>
            <a:r>
              <a:rPr lang="en-US" b="1" baseline="0" noProof="1"/>
              <a:t>: </a:t>
            </a:r>
          </a:p>
          <a:p>
            <a:pPr>
              <a:spcBef>
                <a:spcPts val="0"/>
              </a:spcBef>
            </a:pPr>
            <a:endParaRPr lang="en-US" noProof="1"/>
          </a:p>
          <a:p>
            <a:pPr>
              <a:spcBef>
                <a:spcPts val="0"/>
              </a:spcBef>
            </a:pPr>
            <a:r>
              <a:rPr lang="en-US" noProof="1"/>
              <a:t>Pour bien gérer son compte,</a:t>
            </a:r>
            <a:r>
              <a:rPr lang="en-US" baseline="0" noProof="1"/>
              <a:t> il faut par exemple le consulter régulièrement afin d’éviter d’être à découvert et détecter des fraudes ; choisir à chaque fois que cela est possible d’être prélevé automatiquement afin de régler ses dépenses en temps et en heure et donc prévoir la provision necessaire au paiement.</a:t>
            </a:r>
          </a:p>
          <a:p>
            <a:pPr>
              <a:spcBef>
                <a:spcPts val="0"/>
              </a:spcBef>
            </a:pPr>
            <a:endParaRPr lang="en-US" baseline="0" noProof="1"/>
          </a:p>
          <a:p>
            <a:pPr>
              <a:spcBef>
                <a:spcPts val="0"/>
              </a:spcBef>
            </a:pPr>
            <a:r>
              <a:rPr lang="en-US" baseline="0" noProof="1"/>
              <a:t>Comment consulter régulièrement son compte ? Il y a plusieurs façons de consulter ses comptes en fonction de sa banque : </a:t>
            </a:r>
            <a:r>
              <a:rPr lang="fr-FR" dirty="0"/>
              <a:t>par Internet, application mobile, téléphone (application de la banque) ou via un distributeur. </a:t>
            </a:r>
          </a:p>
          <a:p>
            <a:pPr>
              <a:spcBef>
                <a:spcPts val="0"/>
              </a:spcBef>
            </a:pPr>
            <a:endParaRPr lang="en-US" i="0" u="none" baseline="0" noProof="1"/>
          </a:p>
          <a:p>
            <a:pPr>
              <a:spcBef>
                <a:spcPts val="0"/>
              </a:spcBef>
            </a:pPr>
            <a:r>
              <a:rPr lang="en-US" sz="1200" baseline="0" noProof="1">
                <a:latin typeface="+mn-lt"/>
                <a:ea typeface="+mn-ea"/>
                <a:cs typeface="+mn-cs"/>
                <a:sym typeface="Calibri"/>
              </a:rPr>
              <a:t>Que se passe-t-il s’il n’y a pas assez d’argent sur le compte pour payer un achat avec la carte, ou avec un chèque… ?  </a:t>
            </a:r>
          </a:p>
          <a:p>
            <a:pPr>
              <a:spcBef>
                <a:spcPts val="0"/>
              </a:spcBef>
            </a:pPr>
            <a:r>
              <a:rPr lang="en-US" baseline="0" noProof="1"/>
              <a:t>-   Soit la banque va laisser passer l’opération et le compte sera à découvert (cela occasionne des frais…), </a:t>
            </a:r>
          </a:p>
          <a:p>
            <a:pPr marL="171450" indent="-171450">
              <a:spcBef>
                <a:spcPts val="0"/>
              </a:spcBef>
              <a:buFontTx/>
              <a:buChar char="-"/>
            </a:pPr>
            <a:r>
              <a:rPr lang="en-US" baseline="0" noProof="1"/>
              <a:t>Soit elle va rejeter l’opération pour absence ou insuffisance de provision avec comme conséquence possible des frais bancaires, une interdiction bancaire, voire en cas d’incidents répétés, la clôture du compte… (la banque a le droit de fermer le compte, en laissant un délai de préavis de deux mois au titulaire du compte). </a:t>
            </a:r>
            <a:r>
              <a:rPr lang="fr-FR" baseline="0" dirty="0"/>
              <a:t>D’où l’intérêt d’anticiper.</a:t>
            </a:r>
          </a:p>
          <a:p>
            <a:pPr marL="171450" indent="-171450">
              <a:spcBef>
                <a:spcPts val="0"/>
              </a:spcBef>
              <a:buFontTx/>
              <a:buChar char="-"/>
            </a:pPr>
            <a:r>
              <a:rPr lang="fr-FR" i="0" baseline="0" dirty="0"/>
              <a:t>Si tu as une carte à autorisation systématique, tu ne pourras tout simplement pas payer. </a:t>
            </a:r>
          </a:p>
          <a:p>
            <a:pPr>
              <a:spcBef>
                <a:spcPts val="0"/>
              </a:spcBef>
            </a:pPr>
            <a:endParaRPr lang="fr-FR" baseline="0" dirty="0"/>
          </a:p>
          <a:p>
            <a:pPr>
              <a:spcBef>
                <a:spcPts val="0"/>
              </a:spcBef>
            </a:pPr>
            <a:r>
              <a:rPr lang="fr-FR" b="1" u="sng" baseline="0" dirty="0"/>
              <a:t>Pour aller plus loin </a:t>
            </a:r>
            <a:r>
              <a:rPr lang="fr-FR" b="1" baseline="0" dirty="0"/>
              <a:t>: </a:t>
            </a:r>
          </a:p>
          <a:p>
            <a:pPr>
              <a:spcBef>
                <a:spcPts val="0"/>
              </a:spcBef>
            </a:pPr>
            <a:endParaRPr lang="fr-FR" baseline="0" dirty="0"/>
          </a:p>
          <a:p>
            <a:pPr>
              <a:spcBef>
                <a:spcPts val="0"/>
              </a:spcBef>
            </a:pPr>
            <a:r>
              <a:rPr lang="fr-FR" dirty="0"/>
              <a:t>En cas de </a:t>
            </a:r>
            <a:r>
              <a:rPr lang="fr-FR" b="0" dirty="0"/>
              <a:t>rejet d’un chèque, il y</a:t>
            </a:r>
            <a:r>
              <a:rPr lang="fr-FR" b="0" baseline="0" dirty="0"/>
              <a:t> a un</a:t>
            </a:r>
            <a:r>
              <a:rPr lang="fr-FR" dirty="0"/>
              <a:t> risque d’inscription au Fichier Central des Chèques (FCC) par la banque. Le fichier est géré par la Banque de France. La conséquence est l’interdiction d’émettre des chèques tant que le chèque rejeté n’a pas été régularisé. </a:t>
            </a:r>
            <a:r>
              <a:rPr lang="fr-FR" baseline="0" dirty="0"/>
              <a:t>C’est ce qu’on appelle dans le langage courant être « interdit bancaire » (on peut aussi être interdit bancaire pour utilisation abusive de sa carte bancaire).</a:t>
            </a:r>
          </a:p>
          <a:p>
            <a:pPr>
              <a:spcBef>
                <a:spcPts val="0"/>
              </a:spcBef>
            </a:pPr>
            <a:r>
              <a:rPr lang="fr-FR" baseline="0" dirty="0"/>
              <a:t>Dans ce cas, il y a </a:t>
            </a:r>
            <a:r>
              <a:rPr lang="fr-FR" dirty="0"/>
              <a:t>obligation de restituer son chéquier et/ou sa carte bancaire à la banque,</a:t>
            </a:r>
            <a:r>
              <a:rPr lang="fr-FR" baseline="0" dirty="0"/>
              <a:t> ce qui limite </a:t>
            </a:r>
            <a:r>
              <a:rPr lang="fr-FR" dirty="0"/>
              <a:t>la possibilité de faire des</a:t>
            </a:r>
            <a:r>
              <a:rPr lang="fr-FR" baseline="0" dirty="0"/>
              <a:t> paiements. </a:t>
            </a:r>
            <a:r>
              <a:rPr lang="fr-FR" dirty="0"/>
              <a:t> </a:t>
            </a:r>
          </a:p>
          <a:p>
            <a:pPr>
              <a:spcBef>
                <a:spcPts val="0"/>
              </a:spcBef>
            </a:pPr>
            <a:endParaRPr lang="fr-FR" baseline="0" dirty="0"/>
          </a:p>
          <a:p>
            <a:pPr>
              <a:spcBef>
                <a:spcPts val="0"/>
              </a:spcBef>
            </a:pPr>
            <a:r>
              <a:rPr lang="en-US" noProof="1"/>
              <a:t>ATTENTION : les frais de rejet (de chèque, de prélèvement,...) peuvent être très élevés.</a:t>
            </a:r>
          </a:p>
          <a:p>
            <a:pPr>
              <a:spcBef>
                <a:spcPts val="0"/>
              </a:spcBef>
            </a:pPr>
            <a:r>
              <a:rPr lang="en-US" noProof="1"/>
              <a:t>Par exemple : les</a:t>
            </a:r>
            <a:r>
              <a:rPr lang="en-US" baseline="0" noProof="1"/>
              <a:t> frais de </a:t>
            </a:r>
            <a:r>
              <a:rPr lang="en-US" b="0" baseline="0" noProof="1"/>
              <a:t>rejet d’un chèque inférieur à 50 € peuvent aller jusqu’à 30 €. Ceux d’un chèque supérieur à 50 € peuvent aller jusqu’à 50 € (sauf cas particuliers *).</a:t>
            </a:r>
          </a:p>
          <a:p>
            <a:pPr>
              <a:spcBef>
                <a:spcPts val="0"/>
              </a:spcBef>
            </a:pPr>
            <a:r>
              <a:rPr lang="en-US" b="0" baseline="0" noProof="1"/>
              <a:t>Les frais de rejet d’un virement ou d’un prélèvement peuvent aller jusqu’à 20 € sans </a:t>
            </a:r>
            <a:r>
              <a:rPr lang="fr-FR" b="0" baseline="0" dirty="0"/>
              <a:t>en excéder le montant (sauf cas particulier *).</a:t>
            </a:r>
          </a:p>
          <a:p>
            <a:pPr>
              <a:spcBef>
                <a:spcPts val="0"/>
              </a:spcBef>
            </a:pPr>
            <a:r>
              <a:rPr lang="fr-FR" b="0" baseline="0" dirty="0"/>
              <a:t>Les frais pour dépassement de découvert autorisé peuvent </a:t>
            </a:r>
            <a:r>
              <a:rPr lang="fr-FR" baseline="0" dirty="0"/>
              <a:t>aller jusqu’à 8€ par opération et 80 € par mois (sauf cas particulier *).</a:t>
            </a:r>
          </a:p>
          <a:p>
            <a:pPr>
              <a:spcBef>
                <a:spcPts val="0"/>
              </a:spcBef>
            </a:pPr>
            <a:endParaRPr lang="fr-FR" baseline="0" dirty="0"/>
          </a:p>
          <a:p>
            <a:pPr>
              <a:spcBef>
                <a:spcPts val="0"/>
              </a:spcBef>
            </a:pPr>
            <a:r>
              <a:rPr lang="fr-FR" baseline="0" dirty="0"/>
              <a:t>(*) Frais d’incident  : il existe désormais en France un plafonnement des frais d’incident bancaire pour les personnes en situation de fragilité financière, notamment celles qui sont surendettées ou qui sont inscrites depuis au moins 3 mois au FCC. </a:t>
            </a:r>
            <a:endParaRPr lang="fr-FR" dirty="0"/>
          </a:p>
          <a:p>
            <a:pPr>
              <a:spcBef>
                <a:spcPts val="0"/>
              </a:spcBef>
            </a:pPr>
            <a:endParaRPr lang="fr-FR" dirty="0"/>
          </a:p>
        </p:txBody>
      </p:sp>
    </p:spTree>
    <p:extLst>
      <p:ext uri="{BB962C8B-B14F-4D97-AF65-F5344CB8AC3E}">
        <p14:creationId xmlns:p14="http://schemas.microsoft.com/office/powerpoint/2010/main" val="300270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baseline="0" dirty="0">
                <a:effectLst/>
                <a:latin typeface="+mn-lt"/>
                <a:ea typeface="+mn-ea"/>
                <a:cs typeface="+mn-cs"/>
                <a:sym typeface="Calibri"/>
              </a:rPr>
              <a:t>Je vous propose de profiter d’une pause de XX minutes et, si vous le souhaitez de résoudre 2 charades. Les termes à trouver seront présentés dans la seconde partie :</a:t>
            </a:r>
          </a:p>
          <a:p>
            <a:endParaRPr lang="fr-FR" sz="1200" b="1" dirty="0">
              <a:effectLst/>
              <a:latin typeface="+mn-lt"/>
              <a:ea typeface="+mn-ea"/>
              <a:cs typeface="+mn-cs"/>
              <a:sym typeface="Calibri"/>
            </a:endParaRPr>
          </a:p>
          <a:p>
            <a:r>
              <a:rPr lang="fr-FR" sz="1200" b="1" dirty="0">
                <a:effectLst/>
                <a:latin typeface="+mn-lt"/>
                <a:ea typeface="+mn-ea"/>
                <a:cs typeface="+mn-cs"/>
                <a:sym typeface="Calibri"/>
              </a:rPr>
              <a:t>Charade n° 1</a:t>
            </a:r>
          </a:p>
          <a:p>
            <a:r>
              <a:rPr lang="fr-FR" sz="1200" b="1" dirty="0">
                <a:effectLst/>
                <a:latin typeface="+mn-lt"/>
                <a:ea typeface="+mn-ea"/>
                <a:cs typeface="+mn-cs"/>
                <a:sym typeface="Calibri"/>
              </a:rPr>
              <a:t>Mon premier sert à écrire sur un tableau (réponse : craie)</a:t>
            </a:r>
          </a:p>
          <a:p>
            <a:r>
              <a:rPr lang="fr-FR" sz="1200" b="1" dirty="0">
                <a:effectLst/>
                <a:latin typeface="+mn-lt"/>
                <a:ea typeface="+mn-ea"/>
                <a:cs typeface="+mn-cs"/>
                <a:sym typeface="Calibri"/>
              </a:rPr>
              <a:t>Mon deuxième est synonyme de « parle » (réponse :</a:t>
            </a:r>
            <a:r>
              <a:rPr lang="fr-FR" sz="1200" b="1" baseline="0" dirty="0">
                <a:effectLst/>
                <a:latin typeface="+mn-lt"/>
                <a:ea typeface="+mn-ea"/>
                <a:cs typeface="+mn-cs"/>
                <a:sym typeface="Calibri"/>
              </a:rPr>
              <a:t> dit)</a:t>
            </a:r>
            <a:endParaRPr lang="fr-FR" sz="1200" b="1" dirty="0">
              <a:effectLst/>
              <a:latin typeface="+mn-lt"/>
              <a:ea typeface="+mn-ea"/>
              <a:cs typeface="+mn-cs"/>
              <a:sym typeface="Calibri"/>
            </a:endParaRPr>
          </a:p>
          <a:p>
            <a:r>
              <a:rPr lang="fr-FR" sz="1200" b="1" dirty="0">
                <a:effectLst/>
                <a:latin typeface="+mn-lt"/>
                <a:ea typeface="+mn-ea"/>
                <a:cs typeface="+mn-cs"/>
                <a:sym typeface="Calibri"/>
              </a:rPr>
              <a:t>Mon tout est une somme d’argent prêtée par une banque</a:t>
            </a:r>
          </a:p>
          <a:p>
            <a:r>
              <a:rPr lang="fr-FR" sz="1200" b="1" dirty="0">
                <a:effectLst/>
                <a:latin typeface="+mn-lt"/>
                <a:ea typeface="+mn-ea"/>
                <a:cs typeface="+mn-cs"/>
                <a:sym typeface="Calibri"/>
              </a:rPr>
              <a:t>Réponse : crédit</a:t>
            </a:r>
          </a:p>
          <a:p>
            <a:endParaRPr lang="fr-FR" sz="1200" b="1" dirty="0">
              <a:effectLst/>
              <a:latin typeface="+mn-lt"/>
              <a:ea typeface="+mn-ea"/>
              <a:cs typeface="+mn-cs"/>
              <a:sym typeface="Calibri"/>
            </a:endParaRPr>
          </a:p>
          <a:p>
            <a:r>
              <a:rPr lang="fr-FR" sz="1200" b="1" dirty="0">
                <a:effectLst/>
                <a:latin typeface="+mn-lt"/>
                <a:ea typeface="+mn-ea"/>
                <a:cs typeface="+mn-cs"/>
                <a:sym typeface="Calibri"/>
              </a:rPr>
              <a:t>Charade n° 2</a:t>
            </a:r>
          </a:p>
          <a:p>
            <a:r>
              <a:rPr lang="fr-FR" sz="1200" b="1" dirty="0">
                <a:effectLst/>
                <a:latin typeface="+mn-lt"/>
                <a:ea typeface="+mn-ea"/>
                <a:cs typeface="+mn-cs"/>
                <a:sym typeface="Calibri"/>
              </a:rPr>
              <a:t>Mon premier est un recueil de poèmes ou d’histoires (réponse : livre)</a:t>
            </a:r>
          </a:p>
          <a:p>
            <a:r>
              <a:rPr lang="fr-FR" sz="1200" b="1" dirty="0">
                <a:effectLst/>
                <a:latin typeface="+mn-lt"/>
                <a:ea typeface="+mn-ea"/>
                <a:cs typeface="+mn-cs"/>
                <a:sym typeface="Calibri"/>
              </a:rPr>
              <a:t>Mon deuxième est un obstacle que certains athlètes franchissent lors d’une course à pieds (réponse : haie)</a:t>
            </a:r>
          </a:p>
          <a:p>
            <a:r>
              <a:rPr lang="fr-FR" sz="1200" b="1" dirty="0">
                <a:effectLst/>
                <a:latin typeface="+mn-lt"/>
                <a:ea typeface="+mn-ea"/>
                <a:cs typeface="+mn-cs"/>
                <a:sym typeface="Calibri"/>
              </a:rPr>
              <a:t>Mon tout est un compte sur lequel sont inscrites les opérations de dépôt et de retrait faites par un épargnant</a:t>
            </a:r>
          </a:p>
          <a:p>
            <a:r>
              <a:rPr lang="fr-FR" sz="1200" b="1" dirty="0">
                <a:effectLst/>
                <a:latin typeface="+mn-lt"/>
                <a:ea typeface="+mn-ea"/>
                <a:cs typeface="+mn-cs"/>
                <a:sym typeface="Calibri"/>
              </a:rPr>
              <a:t>Réponse : livret</a:t>
            </a:r>
          </a:p>
          <a:p>
            <a:endParaRPr lang="fr-FR" sz="1200" b="1" dirty="0">
              <a:effectLst/>
              <a:latin typeface="+mn-lt"/>
              <a:ea typeface="+mn-ea"/>
              <a:cs typeface="+mn-cs"/>
              <a:sym typeface="Calibri"/>
            </a:endParaRPr>
          </a:p>
          <a:p>
            <a:endParaRPr lang="fr-FR" dirty="0"/>
          </a:p>
        </p:txBody>
      </p:sp>
    </p:spTree>
    <p:extLst>
      <p:ext uri="{BB962C8B-B14F-4D97-AF65-F5344CB8AC3E}">
        <p14:creationId xmlns:p14="http://schemas.microsoft.com/office/powerpoint/2010/main" val="223823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0" noProof="1"/>
              <a:t>Cliquer sur l’image pour lancer la vidéo : cette vidéo est à utiliser pour introduire la thématique.</a:t>
            </a:r>
          </a:p>
        </p:txBody>
      </p:sp>
    </p:spTree>
    <p:extLst>
      <p:ext uri="{BB962C8B-B14F-4D97-AF65-F5344CB8AC3E}">
        <p14:creationId xmlns:p14="http://schemas.microsoft.com/office/powerpoint/2010/main" val="305461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u="sng" noProof="1"/>
              <a:t>D’autres mots </a:t>
            </a:r>
            <a:r>
              <a:rPr lang="fr-FR" b="0" noProof="1"/>
              <a:t>: économiser,</a:t>
            </a:r>
            <a:r>
              <a:rPr lang="fr-FR" b="0" baseline="0" noProof="1"/>
              <a:t> mettre de l’argent de côté </a:t>
            </a:r>
            <a:endParaRPr lang="fr-FR" b="0" noProof="1"/>
          </a:p>
          <a:p>
            <a:pPr algn="just">
              <a:spcBef>
                <a:spcPts val="0"/>
              </a:spcBef>
              <a:defRPr b="1"/>
            </a:pPr>
            <a:endParaRPr lang="fr-FR" noProof="1"/>
          </a:p>
          <a:p>
            <a:pPr algn="just">
              <a:spcBef>
                <a:spcPts val="0"/>
              </a:spcBef>
              <a:defRPr b="1"/>
            </a:pPr>
            <a:r>
              <a:rPr lang="fr-FR" b="0" noProof="1"/>
              <a:t>L’argent disponible, une fois toutes les dépenses faites, peut constituer</a:t>
            </a:r>
            <a:r>
              <a:rPr lang="fr-FR" b="0" baseline="0" noProof="1"/>
              <a:t> de l</a:t>
            </a:r>
            <a:r>
              <a:rPr lang="fr-FR" b="0" noProof="1"/>
              <a:t>’épargne. Si on ne le dépense pas,</a:t>
            </a:r>
            <a:r>
              <a:rPr lang="fr-FR" b="0" baseline="0" noProof="1"/>
              <a:t> </a:t>
            </a:r>
            <a:r>
              <a:rPr lang="fr-FR" b="0" noProof="1"/>
              <a:t>on peut : </a:t>
            </a:r>
          </a:p>
          <a:p>
            <a:pPr marL="171450" indent="-171450" algn="just">
              <a:spcBef>
                <a:spcPts val="0"/>
              </a:spcBef>
              <a:buFontTx/>
              <a:buChar char="-"/>
              <a:defRPr b="1"/>
            </a:pPr>
            <a:r>
              <a:rPr lang="fr-FR" b="0" noProof="1"/>
              <a:t>le garder sur son compte pour de futures dépenses, ou encore dans une tirelire (dans ce cas, il ne rapporte rien),</a:t>
            </a:r>
          </a:p>
          <a:p>
            <a:pPr marL="171450" indent="-171450" algn="just">
              <a:spcBef>
                <a:spcPts val="0"/>
              </a:spcBef>
              <a:buFontTx/>
              <a:buChar char="-"/>
              <a:defRPr b="1"/>
            </a:pPr>
            <a:r>
              <a:rPr lang="fr-FR" b="0" noProof="1"/>
              <a:t>ou le placer.</a:t>
            </a:r>
          </a:p>
          <a:p>
            <a:pPr algn="just">
              <a:spcBef>
                <a:spcPts val="0"/>
              </a:spcBef>
              <a:defRPr b="1"/>
            </a:pPr>
            <a:r>
              <a:rPr lang="fr-FR" b="0" noProof="1"/>
              <a:t> </a:t>
            </a:r>
          </a:p>
        </p:txBody>
      </p:sp>
    </p:spTree>
    <p:extLst>
      <p:ext uri="{BB962C8B-B14F-4D97-AF65-F5344CB8AC3E}">
        <p14:creationId xmlns:p14="http://schemas.microsoft.com/office/powerpoint/2010/main" val="3151796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1" u="sng" noProof="1"/>
              <a:t>Points</a:t>
            </a:r>
            <a:r>
              <a:rPr lang="fr-FR" b="1" u="sng" baseline="0" noProof="1"/>
              <a:t> de vigilance </a:t>
            </a:r>
            <a:r>
              <a:rPr lang="fr-FR" b="1" baseline="0" noProof="1"/>
              <a:t>:</a:t>
            </a:r>
          </a:p>
          <a:p>
            <a:pPr algn="just">
              <a:spcBef>
                <a:spcPts val="0"/>
              </a:spcBef>
              <a:defRPr b="1"/>
            </a:pPr>
            <a:endParaRPr lang="fr-FR" b="1" noProof="1"/>
          </a:p>
          <a:p>
            <a:pPr marL="171450" indent="-171450" algn="just">
              <a:spcBef>
                <a:spcPts val="0"/>
              </a:spcBef>
              <a:buFont typeface="Arial" panose="020B0604020202020204" pitchFamily="34" charset="0"/>
              <a:buChar char="•"/>
              <a:defRPr b="1"/>
            </a:pPr>
            <a:r>
              <a:rPr lang="fr-FR" b="0" u="sng" noProof="1"/>
              <a:t>Être</a:t>
            </a:r>
            <a:r>
              <a:rPr lang="fr-FR" b="0" u="sng" baseline="0" noProof="1"/>
              <a:t> attentif quand on choisit un produit financier pour placer son épargne</a:t>
            </a:r>
          </a:p>
          <a:p>
            <a:pPr algn="just">
              <a:spcBef>
                <a:spcPts val="0"/>
              </a:spcBef>
              <a:defRPr b="1"/>
            </a:pPr>
            <a:r>
              <a:rPr lang="fr-FR" sz="1200" b="0" dirty="0">
                <a:solidFill>
                  <a:srgbClr val="227A72"/>
                </a:solidFill>
                <a:latin typeface="Myriad Pro"/>
                <a:cs typeface="Arial" panose="020B0604020202020204" pitchFamily="34" charset="0"/>
              </a:rPr>
              <a:t>Il existe en effet différentes sortes de produits de placement  : cela va de produits « sûrs » et qui rapportent « un peu » à des produits qui </a:t>
            </a:r>
            <a:r>
              <a:rPr lang="fr-FR" sz="1200" b="0" u="sng" dirty="0">
                <a:solidFill>
                  <a:srgbClr val="227A72"/>
                </a:solidFill>
                <a:latin typeface="Myriad Pro"/>
                <a:cs typeface="Arial" panose="020B0604020202020204" pitchFamily="34" charset="0"/>
              </a:rPr>
              <a:t>peuvent</a:t>
            </a:r>
            <a:r>
              <a:rPr lang="fr-FR" sz="1200" b="0" u="none" dirty="0">
                <a:solidFill>
                  <a:srgbClr val="227A72"/>
                </a:solidFill>
                <a:latin typeface="Myriad Pro"/>
                <a:cs typeface="Arial" panose="020B0604020202020204" pitchFamily="34" charset="0"/>
              </a:rPr>
              <a:t> </a:t>
            </a:r>
            <a:r>
              <a:rPr lang="fr-FR" sz="1200" b="0" dirty="0">
                <a:solidFill>
                  <a:srgbClr val="227A72"/>
                </a:solidFill>
                <a:latin typeface="Myriad Pro"/>
                <a:cs typeface="Arial" panose="020B0604020202020204" pitchFamily="34" charset="0"/>
              </a:rPr>
              <a:t>rapporter « plus » et ne sont pas « garantis ».</a:t>
            </a:r>
            <a:endParaRPr lang="fr-FR" sz="1200" b="0" dirty="0">
              <a:solidFill>
                <a:srgbClr val="FF0000"/>
              </a:solidFill>
              <a:latin typeface="Myriad Pro"/>
              <a:cs typeface="Arial" panose="020B0604020202020204" pitchFamily="34" charset="0"/>
            </a:endParaRPr>
          </a:p>
          <a:p>
            <a:pPr algn="just">
              <a:spcBef>
                <a:spcPts val="0"/>
              </a:spcBef>
              <a:defRPr b="1"/>
            </a:pPr>
            <a:endParaRPr lang="fr-FR" noProof="1"/>
          </a:p>
          <a:p>
            <a:pPr algn="just">
              <a:spcBef>
                <a:spcPts val="0"/>
              </a:spcBef>
              <a:defRPr b="1"/>
            </a:pPr>
            <a:r>
              <a:rPr lang="fr-FR" noProof="1"/>
              <a:t>Les  produits garantis (sûrs) </a:t>
            </a:r>
            <a:r>
              <a:rPr lang="fr-FR" b="0" noProof="1"/>
              <a:t>tels qu’un livret bancaire (ou un plan épargne logement)</a:t>
            </a:r>
            <a:r>
              <a:rPr lang="fr-FR" b="0" baseline="0" noProof="1"/>
              <a:t> sont des produits sur lesquels</a:t>
            </a:r>
            <a:r>
              <a:rPr lang="fr-FR" b="0" noProof="1"/>
              <a:t> les sommes placées sont garanties. En contrepartie, ces produits rapportent peu. C’est intéressant quand</a:t>
            </a:r>
            <a:r>
              <a:rPr lang="fr-FR" b="0" baseline="0" noProof="1"/>
              <a:t> on veut, par exemple,  épargner pour avoir de l’argent rapidement disponible en cas d’imprévu ou pour un projet à court terme. </a:t>
            </a:r>
          </a:p>
          <a:p>
            <a:pPr algn="just">
              <a:spcBef>
                <a:spcPts val="0"/>
              </a:spcBef>
              <a:defRPr b="1"/>
            </a:pPr>
            <a:endParaRPr lang="fr-FR" b="0" noProof="1"/>
          </a:p>
          <a:p>
            <a:pPr algn="just">
              <a:spcBef>
                <a:spcPts val="0"/>
              </a:spcBef>
              <a:defRPr b="1"/>
            </a:pPr>
            <a:r>
              <a:rPr lang="fr-FR" noProof="1"/>
              <a:t>Les produits non garantis (risqués) </a:t>
            </a:r>
            <a:r>
              <a:rPr lang="fr-FR" b="0" noProof="1"/>
              <a:t>tels que les actions sont</a:t>
            </a:r>
            <a:r>
              <a:rPr lang="fr-FR" b="0" baseline="0" noProof="1"/>
              <a:t> des produits </a:t>
            </a:r>
            <a:r>
              <a:rPr lang="fr-FR" b="0" noProof="1"/>
              <a:t>qui </a:t>
            </a:r>
            <a:r>
              <a:rPr lang="fr-FR" b="0" u="none" noProof="1"/>
              <a:t>peuvent </a:t>
            </a:r>
            <a:r>
              <a:rPr lang="fr-FR" b="0" noProof="1"/>
              <a:t>rapporter</a:t>
            </a:r>
            <a:r>
              <a:rPr lang="fr-FR" b="0" baseline="0" noProof="1"/>
              <a:t> plus</a:t>
            </a:r>
            <a:r>
              <a:rPr lang="fr-FR" b="0" noProof="1"/>
              <a:t>. Ils correspondent à un placement de long terme, que l’on fait avec de l’argent dont on pense ne pas avoir besoin rapidement, et au sujet duquel on accepte de prendre un risque de perte, en échange de la possibilité de faire un gain plus important que sur un placement garanti. Au sein de cette famille de produits, il</a:t>
            </a:r>
            <a:r>
              <a:rPr lang="fr-FR" b="0" baseline="0" noProof="1"/>
              <a:t> y a des placements plus ou moins risqués.</a:t>
            </a:r>
          </a:p>
          <a:p>
            <a:pPr algn="just">
              <a:spcBef>
                <a:spcPts val="0"/>
              </a:spcBef>
              <a:defRPr b="1"/>
            </a:pPr>
            <a:endParaRPr lang="fr-FR" b="0" baseline="0" noProof="1"/>
          </a:p>
          <a:p>
            <a:pPr marL="171450" marR="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u="sng" noProof="1"/>
              <a:t>Arnaques</a:t>
            </a:r>
            <a:r>
              <a:rPr lang="fr-FR" u="sng" noProof="1"/>
              <a:t> </a:t>
            </a:r>
            <a:r>
              <a:rPr lang="fr-FR" b="0" u="sng" noProof="1"/>
              <a:t>: cela existe</a:t>
            </a:r>
            <a:endParaRPr lang="fr-FR" b="0" u="none" noProof="1"/>
          </a:p>
          <a:p>
            <a:pPr marL="0" marR="0" indent="0" algn="just" defTabSz="914400" eaLnBrk="1" fontAlgn="auto" latinLnBrk="0" hangingPunct="1">
              <a:lnSpc>
                <a:spcPct val="100000"/>
              </a:lnSpc>
              <a:spcBef>
                <a:spcPts val="0"/>
              </a:spcBef>
              <a:spcAft>
                <a:spcPts val="0"/>
              </a:spcAft>
              <a:buClrTx/>
              <a:buSzTx/>
              <a:buFontTx/>
              <a:buNone/>
              <a:tabLst/>
              <a:defRPr b="1"/>
            </a:pPr>
            <a:r>
              <a:rPr lang="fr-FR" b="0" noProof="1"/>
              <a:t>On attire les personnes sur internet ou par sms en leur proposant des produits qui soi-disant font </a:t>
            </a:r>
            <a:r>
              <a:rPr lang="fr-FR" b="0" u="sng" noProof="1"/>
              <a:t>tout à la fois</a:t>
            </a:r>
            <a:r>
              <a:rPr lang="fr-FR" b="0" u="none" noProof="1"/>
              <a:t> : </a:t>
            </a:r>
            <a:r>
              <a:rPr lang="fr-FR" b="0" noProof="1"/>
              <a:t>leur rapporter beaucoup, sans prendre de risque. Le plus souvent, l’argent disparaît. Le produit et la société qui le propose n’existent pas. </a:t>
            </a:r>
            <a:r>
              <a:rPr lang="fr-FR" noProof="1"/>
              <a:t>Attention</a:t>
            </a:r>
            <a:r>
              <a:rPr lang="fr-FR" b="0" noProof="1"/>
              <a:t> donc aux messages ou aux publicités qui vantent des produits trop « miraculeux » pour être honnêtes.</a:t>
            </a:r>
          </a:p>
          <a:p>
            <a:pPr algn="just">
              <a:spcBef>
                <a:spcPts val="0"/>
              </a:spcBef>
              <a:defRPr b="1"/>
            </a:pPr>
            <a:endParaRPr lang="fr-FR" b="0" noProof="1"/>
          </a:p>
          <a:p>
            <a:pPr algn="just">
              <a:spcBef>
                <a:spcPts val="0"/>
              </a:spcBef>
              <a:defRPr b="1"/>
            </a:pPr>
            <a:r>
              <a:rPr lang="fr-FR" b="1" baseline="0" noProof="1"/>
              <a:t>Conclusion </a:t>
            </a:r>
            <a:endParaRPr lang="fr-FR" b="0" baseline="0" noProof="1"/>
          </a:p>
          <a:p>
            <a:pPr algn="just">
              <a:spcBef>
                <a:spcPts val="0"/>
              </a:spcBef>
              <a:defRPr b="1"/>
            </a:pPr>
            <a:r>
              <a:rPr lang="fr-FR" b="0" baseline="0" noProof="1"/>
              <a:t>Avant de choisir, il faut réfléchir à ce dont on a besoin en termes d’épargne. Cela nécessite de toujours bien se faire expliquer et de bien comprendre le placement proposé avant de se décider. Il faut faire très attention quand cela paraît « trop beau ».</a:t>
            </a:r>
          </a:p>
          <a:p>
            <a:pPr algn="just">
              <a:spcBef>
                <a:spcPts val="0"/>
              </a:spcBef>
              <a:defRPr b="1"/>
            </a:pPr>
            <a:endParaRPr lang="fr-FR" b="0" baseline="0" noProof="1"/>
          </a:p>
          <a:p>
            <a:pPr algn="just">
              <a:spcBef>
                <a:spcPts val="0"/>
              </a:spcBef>
              <a:defRPr b="1"/>
            </a:pPr>
            <a:r>
              <a:rPr lang="fr-FR" b="1" u="sng" baseline="0" noProof="1"/>
              <a:t>Pour aller plus loin </a:t>
            </a:r>
            <a:r>
              <a:rPr lang="fr-FR" b="1" baseline="0" noProof="1"/>
              <a:t>: </a:t>
            </a:r>
            <a:endParaRPr lang="fr-FR" b="1" noProof="1"/>
          </a:p>
          <a:p>
            <a:pPr algn="just">
              <a:spcBef>
                <a:spcPts val="0"/>
              </a:spcBef>
              <a:defRPr b="1"/>
            </a:pPr>
            <a:endParaRPr lang="fr-FR" b="0" noProof="1"/>
          </a:p>
          <a:p>
            <a:pPr>
              <a:spcBef>
                <a:spcPts val="0"/>
              </a:spcBef>
            </a:pPr>
            <a:r>
              <a:rPr lang="fr-FR" dirty="0"/>
              <a:t>Le </a:t>
            </a:r>
            <a:r>
              <a:rPr lang="fr-FR" baseline="0" dirty="0"/>
              <a:t>livret d’épargne qui  sert à placer son argent appartient à la famille des produits garantis. </a:t>
            </a:r>
            <a:r>
              <a:rPr lang="fr-FR" dirty="0"/>
              <a:t>C’est un compte ouvert auprès d’une banque et dont</a:t>
            </a:r>
            <a:r>
              <a:rPr lang="fr-FR" baseline="0" dirty="0"/>
              <a:t> l’argent déposé rapporte des intérêts. L’argent reste disponible c’est-à-dire qu’on peut à tout moment effectuer des retraits et des dépôts. Il n’est pas possible en revanche de réaliser des paiements avec ce type de compte. </a:t>
            </a:r>
          </a:p>
          <a:p>
            <a:pPr>
              <a:spcBef>
                <a:spcPts val="0"/>
              </a:spcBef>
            </a:pPr>
            <a:endParaRPr lang="fr-FR" baseline="0" dirty="0"/>
          </a:p>
          <a:p>
            <a:pPr>
              <a:spcBef>
                <a:spcPts val="0"/>
              </a:spcBef>
            </a:pPr>
            <a:r>
              <a:rPr lang="fr-FR" b="0" dirty="0"/>
              <a:t>Connaissez vous des noms de livrets ?</a:t>
            </a:r>
          </a:p>
          <a:p>
            <a:pPr marL="171450" indent="-171450">
              <a:spcBef>
                <a:spcPts val="0"/>
              </a:spcBef>
              <a:buFont typeface="Arial" panose="020B0604020202020204" pitchFamily="34" charset="0"/>
              <a:buChar char="•"/>
            </a:pPr>
            <a:r>
              <a:rPr lang="fr-FR" dirty="0"/>
              <a:t>Livrets d’épargne réglementée (caractéristiques et taux fixés par l’État - intérêts exonérés d’impôt sur le revenu et de cotisations</a:t>
            </a:r>
            <a:r>
              <a:rPr lang="fr-FR" baseline="0" dirty="0"/>
              <a:t> sociales)</a:t>
            </a:r>
            <a:r>
              <a:rPr lang="fr-FR" dirty="0"/>
              <a:t> : </a:t>
            </a:r>
            <a:r>
              <a:rPr lang="fr-FR" b="0" dirty="0"/>
              <a:t>Livret A (plafond</a:t>
            </a:r>
            <a:r>
              <a:rPr lang="fr-FR" b="0" baseline="0" dirty="0"/>
              <a:t> : 22 950€ - taux 2% au 1</a:t>
            </a:r>
            <a:r>
              <a:rPr lang="fr-FR" b="0" baseline="30000" dirty="0"/>
              <a:t>er</a:t>
            </a:r>
            <a:r>
              <a:rPr lang="fr-FR" b="0" baseline="0" dirty="0"/>
              <a:t> août 2022); </a:t>
            </a:r>
            <a:r>
              <a:rPr lang="fr-FR" b="0" dirty="0"/>
              <a:t> LDDS</a:t>
            </a:r>
            <a:r>
              <a:rPr lang="fr-FR" b="0" baseline="0" dirty="0"/>
              <a:t> (Livret de développement durable et solidaire - taux 2% au 1</a:t>
            </a:r>
            <a:r>
              <a:rPr lang="fr-FR" b="0" baseline="30000" dirty="0"/>
              <a:t>er</a:t>
            </a:r>
            <a:r>
              <a:rPr lang="fr-FR" b="0" baseline="0" dirty="0"/>
              <a:t> août 2022 – plafond : 12 000€), Livret jeune (12-25 ans - taux 2% au 1</a:t>
            </a:r>
            <a:r>
              <a:rPr lang="fr-FR" b="0" baseline="30000" dirty="0"/>
              <a:t>er</a:t>
            </a:r>
            <a:r>
              <a:rPr lang="fr-FR" b="0" baseline="0" dirty="0"/>
              <a:t> août 2022 (le taux du livret jeune est fixé librement par les banques mais il doit être au moins égal à celui du livret A) – plafond : 1 600€)), Livret d’épargne populaire (LEP – taux : 4,6% au 1</a:t>
            </a:r>
            <a:r>
              <a:rPr lang="fr-FR" b="0" baseline="30000" dirty="0"/>
              <a:t>er</a:t>
            </a:r>
            <a:r>
              <a:rPr lang="fr-FR" b="0" baseline="0" dirty="0"/>
              <a:t> août 2022 - plafond : 7 700€)</a:t>
            </a:r>
          </a:p>
          <a:p>
            <a:pPr marL="171450" indent="-171450">
              <a:spcBef>
                <a:spcPts val="0"/>
              </a:spcBef>
              <a:buFont typeface="Arial" panose="020B0604020202020204" pitchFamily="34" charset="0"/>
              <a:buChar char="•"/>
            </a:pPr>
            <a:r>
              <a:rPr lang="fr-FR" baseline="0" dirty="0"/>
              <a:t>Livrets d’épargne non réglementée ou comptes sur livrets : ce sont les banques, et non pas l’État, qui déterminent notamment le taux d’intérêt. Les intérêts sont soumis à l’impôt sur le revenu et aux cotisations sociales. Chaque banque propose donc son propre livret. </a:t>
            </a:r>
          </a:p>
          <a:p>
            <a:pPr marL="0" indent="0">
              <a:spcBef>
                <a:spcPts val="0"/>
              </a:spcBef>
              <a:buFontTx/>
              <a:buNone/>
            </a:pPr>
            <a:endParaRPr lang="fr-FR" baseline="0" dirty="0"/>
          </a:p>
          <a:p>
            <a:pPr marL="0" marR="0" indent="0" defTabSz="914400" eaLnBrk="1" fontAlgn="auto" latinLnBrk="0" hangingPunct="1">
              <a:lnSpc>
                <a:spcPct val="100000"/>
              </a:lnSpc>
              <a:spcBef>
                <a:spcPts val="0"/>
              </a:spcBef>
              <a:spcAft>
                <a:spcPts val="0"/>
              </a:spcAft>
              <a:buClrTx/>
              <a:buSzTx/>
              <a:buFontTx/>
              <a:buNone/>
              <a:tabLst/>
              <a:defRPr/>
            </a:pPr>
            <a:r>
              <a:rPr lang="fr-FR" dirty="0"/>
              <a:t>Le</a:t>
            </a:r>
            <a:r>
              <a:rPr lang="fr-FR" baseline="0" dirty="0"/>
              <a:t> détenteur d’un livret est sûr de récupérer au minimum l’argent qu’il a versé dessus, ce qui n’est pas le cas avec d’autres produits d’épargne.  En contrepartie, il ne rapporte pas beaucoup. Il est interdit de cumuler plusieurs livrets réglementés identiques mais il est possible d’avoir plusieurs livrets d’épargne différents. </a:t>
            </a:r>
          </a:p>
          <a:p>
            <a:pPr marL="0" marR="0" indent="0" defTabSz="914400" eaLnBrk="1" fontAlgn="auto" latinLnBrk="0" hangingPunct="1">
              <a:lnSpc>
                <a:spcPct val="100000"/>
              </a:lnSpc>
              <a:spcBef>
                <a:spcPts val="0"/>
              </a:spcBef>
              <a:spcAft>
                <a:spcPts val="0"/>
              </a:spcAft>
              <a:buClrTx/>
              <a:buSzTx/>
              <a:buFontTx/>
              <a:buNone/>
              <a:tabLst/>
              <a:defRPr/>
            </a:pPr>
            <a:endParaRPr lang="fr-FR" b="0" baseline="0" noProof="1"/>
          </a:p>
          <a:p>
            <a:pPr marL="0" marR="0" indent="0" defTabSz="914400" eaLnBrk="1" fontAlgn="auto" latinLnBrk="0" hangingPunct="1">
              <a:lnSpc>
                <a:spcPct val="100000"/>
              </a:lnSpc>
              <a:spcBef>
                <a:spcPts val="0"/>
              </a:spcBef>
              <a:spcAft>
                <a:spcPts val="0"/>
              </a:spcAft>
              <a:buClrTx/>
              <a:buSzTx/>
              <a:buFontTx/>
              <a:buNone/>
              <a:tabLst/>
              <a:defRPr/>
            </a:pPr>
            <a:r>
              <a:rPr lang="fr-FR" b="0" baseline="0" noProof="1"/>
              <a:t>Il existe d’autres produits d’épargne tels que le plan épargne logement (PEL), l’assurance-vie, etc. Comme pour les livrets, certains sont réglementés d’autres pas.</a:t>
            </a:r>
            <a:endParaRPr lang="fr-FR" b="0" noProof="1"/>
          </a:p>
        </p:txBody>
      </p:sp>
    </p:spTree>
    <p:extLst>
      <p:ext uri="{BB962C8B-B14F-4D97-AF65-F5344CB8AC3E}">
        <p14:creationId xmlns:p14="http://schemas.microsoft.com/office/powerpoint/2010/main" val="47244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Cliquer sur l’image pour lancer la vidéo </a:t>
            </a:r>
            <a:r>
              <a:rPr lang="fr-FR" baseline="0" noProof="0" dirty="0"/>
              <a:t>: cette vidéo est à utiliser pour introduire la thématique.</a:t>
            </a:r>
            <a:endParaRPr lang="fr-FR" baseline="0" dirty="0"/>
          </a:p>
        </p:txBody>
      </p:sp>
    </p:spTree>
    <p:extLst>
      <p:ext uri="{BB962C8B-B14F-4D97-AF65-F5344CB8AC3E}">
        <p14:creationId xmlns:p14="http://schemas.microsoft.com/office/powerpoint/2010/main" val="55010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Notions</a:t>
            </a:r>
            <a:r>
              <a:rPr lang="fr-FR" b="1" u="sng" baseline="0" dirty="0"/>
              <a:t> préliminaires  </a:t>
            </a:r>
            <a:r>
              <a:rPr lang="fr-FR" b="1" baseline="0" dirty="0"/>
              <a:t>: </a:t>
            </a:r>
          </a:p>
          <a:p>
            <a:endParaRPr lang="fr-FR" b="1" dirty="0"/>
          </a:p>
          <a:p>
            <a:r>
              <a:rPr lang="fr-FR" b="1" dirty="0"/>
              <a:t>Qu’est ce qu’un taux</a:t>
            </a:r>
            <a:r>
              <a:rPr lang="fr-FR" dirty="0"/>
              <a:t> ? C’est un nombre qui exprime le rapport entre deux autres nombres. Un</a:t>
            </a:r>
            <a:r>
              <a:rPr lang="fr-FR" baseline="0" dirty="0"/>
              <a:t> taux est souvent exprimé en pourcentage. </a:t>
            </a:r>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Que signifie intérêt</a:t>
            </a:r>
            <a:r>
              <a:rPr lang="fr-FR" baseline="0" dirty="0"/>
              <a:t> ? C’est la somme qu’on reçoit en échange d’avoir prêté de l’argent à quelqu’un. </a:t>
            </a:r>
          </a:p>
          <a:p>
            <a:endParaRPr lang="fr-FR" baseline="0" dirty="0"/>
          </a:p>
          <a:p>
            <a:r>
              <a:rPr lang="fr-FR" b="1" u="sng" baseline="0" dirty="0"/>
              <a:t>L’essentiel : </a:t>
            </a:r>
          </a:p>
          <a:p>
            <a:endParaRPr lang="fr-FR" baseline="0" dirty="0"/>
          </a:p>
          <a:p>
            <a:pPr marL="0" marR="0" indent="0" defTabSz="914400" eaLnBrk="1" fontAlgn="auto" latinLnBrk="0" hangingPunct="1">
              <a:lnSpc>
                <a:spcPct val="100000"/>
              </a:lnSpc>
              <a:spcBef>
                <a:spcPts val="400"/>
              </a:spcBef>
              <a:spcAft>
                <a:spcPts val="0"/>
              </a:spcAft>
              <a:buClrTx/>
              <a:buSzTx/>
              <a:buFontTx/>
              <a:buNone/>
              <a:tabLst/>
              <a:defRPr/>
            </a:pPr>
            <a:r>
              <a:rPr lang="fr-FR" b="1" baseline="0" dirty="0"/>
              <a:t>Le taux d’intérêt  </a:t>
            </a:r>
            <a:r>
              <a:rPr lang="fr-FR" baseline="0" dirty="0"/>
              <a:t>permet, quand quelqu’un prête de l’argent à quelqu’un d’autre, d’exprimer le prix de l’argent (ou son coût) en pourcentage. </a:t>
            </a:r>
            <a:endParaRPr lang="fr-FR" dirty="0"/>
          </a:p>
          <a:p>
            <a:endParaRPr lang="fr-FR" baseline="0" dirty="0"/>
          </a:p>
          <a:p>
            <a:r>
              <a:rPr lang="fr-FR" u="sng" baseline="0" dirty="0"/>
              <a:t>Exemples de taux</a:t>
            </a:r>
            <a:r>
              <a:rPr lang="fr-FR" baseline="0" dirty="0"/>
              <a:t> :	</a:t>
            </a:r>
          </a:p>
          <a:p>
            <a:pPr marL="171450" indent="-171450">
              <a:buFont typeface="Arial" panose="020B0604020202020204" pitchFamily="34" charset="0"/>
              <a:buChar char="•"/>
            </a:pPr>
            <a:r>
              <a:rPr lang="fr-FR" baseline="0" dirty="0"/>
              <a:t>si un joueur de basket réalise, pour son équipe, un panier une fois sur deux, on dit qu’il a un taux de réussite de 50 % dans ses tirs</a:t>
            </a:r>
          </a:p>
          <a:p>
            <a:pPr marL="171450" indent="-171450">
              <a:buFont typeface="Arial" panose="020B0604020202020204" pitchFamily="34" charset="0"/>
              <a:buChar char="•"/>
            </a:pPr>
            <a:r>
              <a:rPr lang="fr-FR" baseline="0" dirty="0"/>
              <a:t>si sur 100 élèves qui passent un examen, 80 le réussissent, on peut dire que le taux de réussite à cet examen est de 80 %</a:t>
            </a:r>
          </a:p>
          <a:p>
            <a:pPr marL="171450" indent="-171450">
              <a:buFont typeface="Arial" panose="020B0604020202020204" pitchFamily="34" charset="0"/>
              <a:buChar char="•"/>
            </a:pPr>
            <a:r>
              <a:rPr lang="fr-FR" baseline="0" dirty="0"/>
              <a:t>si le prix d’un objet est de 10 euros et qu’il est soldé à 5 euros, on peut dire que le taux de réduction est de 50 % car 5 est la moitié de 10</a:t>
            </a:r>
          </a:p>
          <a:p>
            <a:pPr marL="0" indent="0">
              <a:buFont typeface="Arial" panose="020B0604020202020204" pitchFamily="34" charset="0"/>
              <a:buNone/>
            </a:pPr>
            <a:endParaRPr lang="fr-FR" baseline="0" dirty="0"/>
          </a:p>
          <a:p>
            <a:r>
              <a:rPr lang="fr-FR" i="1" baseline="0" dirty="0"/>
              <a:t>Trouvez un autre exemple de taux</a:t>
            </a:r>
          </a:p>
          <a:p>
            <a:endParaRPr lang="fr-FR" baseline="0" dirty="0"/>
          </a:p>
          <a:p>
            <a:r>
              <a:rPr lang="fr-FR" u="sng" baseline="0" dirty="0"/>
              <a:t>Exemple avec un crédit </a:t>
            </a:r>
            <a:r>
              <a:rPr lang="fr-FR" baseline="0" dirty="0"/>
              <a:t>: Mme  Limousin prête 6 000 euros à M. Breton, en lui demandant de rembourser 6 300 c’est-à-dire 6 000 euros qu’elle a prêtés (on dit le principal ou le capital du prêt) + 300 euros qui sont le prix du prêt. Ces 300 euros sont les intérêts rapportés par le prêt. Dans cet exemple, le taux d’intérêt du prêt de Mme Limousin est de 5 %. </a:t>
            </a:r>
          </a:p>
          <a:p>
            <a:endParaRPr lang="fr-FR" dirty="0"/>
          </a:p>
          <a:p>
            <a:r>
              <a:rPr lang="fr-FR" b="1" dirty="0"/>
              <a:t>Réponse à la question </a:t>
            </a:r>
            <a:r>
              <a:rPr lang="fr-FR" dirty="0"/>
              <a:t>: 204</a:t>
            </a:r>
          </a:p>
          <a:p>
            <a:r>
              <a:rPr lang="fr-FR" dirty="0"/>
              <a:t>204 = 200 euros placés + 4 euro</a:t>
            </a:r>
            <a:r>
              <a:rPr lang="fr-FR" baseline="0" dirty="0"/>
              <a:t> d’intérêts versés par  la Banque. En effet, placer de l’argent à la Banque, c’est comme le lui prêter. C’est pour cela que la Banque verse des intérêts sur les placements que font ses clients chez elle. </a:t>
            </a:r>
          </a:p>
          <a:p>
            <a:endParaRPr lang="fr-FR" baseline="0" dirty="0"/>
          </a:p>
          <a:p>
            <a:pPr marL="0" marR="0" lvl="0" indent="0" defTabSz="914400" eaLnBrk="1" fontAlgn="auto" latinLnBrk="0" hangingPunct="1">
              <a:lnSpc>
                <a:spcPct val="100000"/>
              </a:lnSpc>
              <a:spcBef>
                <a:spcPts val="400"/>
              </a:spcBef>
              <a:spcAft>
                <a:spcPts val="0"/>
              </a:spcAft>
              <a:buClrTx/>
              <a:buSzTx/>
              <a:buFontTx/>
              <a:buNone/>
              <a:tabLst/>
              <a:defRPr/>
            </a:pPr>
            <a:r>
              <a:rPr lang="fr-FR" sz="1200" b="1" dirty="0">
                <a:solidFill>
                  <a:srgbClr val="002060"/>
                </a:solidFill>
                <a:latin typeface="Arial"/>
                <a:ea typeface="Arial"/>
                <a:cs typeface="Arial"/>
              </a:rPr>
              <a:t>Et au bout de deux ans ? </a:t>
            </a:r>
            <a:r>
              <a:rPr lang="fr-FR" sz="1200" b="0" baseline="0" dirty="0">
                <a:solidFill>
                  <a:srgbClr val="002060"/>
                </a:solidFill>
                <a:latin typeface="Arial"/>
                <a:ea typeface="Arial"/>
                <a:cs typeface="Arial"/>
              </a:rPr>
              <a:t>(sans retrait ni alimentation du livret)</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rPr>
              <a:t>La première année : 204 et la deuxième année 204 + 2% de 204 soit 208,08 </a:t>
            </a:r>
            <a:r>
              <a:rPr lang="fr-FR" sz="1200" b="0" baseline="0" dirty="0">
                <a:solidFill>
                  <a:srgbClr val="002060"/>
                </a:solidFill>
                <a:latin typeface="Arial"/>
                <a:ea typeface="Arial"/>
                <a:cs typeface="Arial"/>
                <a:sym typeface="Wingdings" panose="05000000000000000000" pitchFamily="2" charset="2"/>
              </a:rPr>
              <a:t> C’est ce qu’on appelle la capitalisation : dès qu’une somme d’argent est placée sur un compte produisant des intérêts, ils sont au fur et à mesure intégrés au capital et produisent à leur tour des intérêts.</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baseline="0" dirty="0">
              <a:solidFill>
                <a:srgbClr val="002060"/>
              </a:solidFill>
              <a:latin typeface="Arial"/>
              <a:ea typeface="Arial"/>
              <a:cs typeface="Arial"/>
              <a:sym typeface="Wingdings" panose="05000000000000000000" pitchFamily="2" charset="2"/>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u="sng" baseline="0" dirty="0">
                <a:solidFill>
                  <a:srgbClr val="002060"/>
                </a:solidFill>
                <a:latin typeface="Arial"/>
                <a:ea typeface="Arial"/>
                <a:cs typeface="Arial"/>
                <a:sym typeface="Wingdings" panose="05000000000000000000" pitchFamily="2" charset="2"/>
              </a:rPr>
              <a:t>Pour faciliter le traitement de cette question</a:t>
            </a:r>
            <a:r>
              <a:rPr lang="fr-FR" sz="1200" b="0" baseline="0" dirty="0">
                <a:solidFill>
                  <a:srgbClr val="002060"/>
                </a:solidFill>
                <a:latin typeface="Arial"/>
                <a:ea typeface="Arial"/>
                <a:cs typeface="Arial"/>
                <a:sym typeface="Wingdings" panose="05000000000000000000" pitchFamily="2" charset="2"/>
              </a:rPr>
              <a:t>, proposer aux élèves 3 solutions : 1) moins de 208 euros    2) 208 euros exactement    3) un peu plus de 208 euros (bonne réponse)</a:t>
            </a:r>
          </a:p>
          <a:p>
            <a:pPr marL="0" marR="0" lvl="0" indent="0" defTabSz="914400" eaLnBrk="1" fontAlgn="auto" latinLnBrk="0" hangingPunct="1">
              <a:lnSpc>
                <a:spcPct val="100000"/>
              </a:lnSpc>
              <a:spcBef>
                <a:spcPts val="400"/>
              </a:spcBef>
              <a:spcAft>
                <a:spcPts val="0"/>
              </a:spcAft>
              <a:buClrTx/>
              <a:buSzTx/>
              <a:buFontTx/>
              <a:buNone/>
              <a:tabLst/>
              <a:defRPr/>
            </a:pPr>
            <a:r>
              <a:rPr lang="fr-FR" sz="1200" b="0" baseline="0" dirty="0">
                <a:solidFill>
                  <a:srgbClr val="002060"/>
                </a:solidFill>
                <a:latin typeface="Arial"/>
                <a:ea typeface="Arial"/>
                <a:cs typeface="Arial"/>
                <a:sym typeface="Wingdings" panose="05000000000000000000" pitchFamily="2" charset="2"/>
              </a:rPr>
              <a:t>Une façon simple de leur expliquer pourquoi est de dire que les 200 euros de départ produisent toujours 4 euros d’intérêts mais qu’en plus, les 4 euros d’intérêts gagnés la première année fabriquent à leur tour des intérêts : « les intérêts fabriquent des intérêts ».</a:t>
            </a:r>
            <a:endParaRPr lang="fr-FR" sz="1200" b="0" dirty="0">
              <a:solidFill>
                <a:srgbClr val="002060"/>
              </a:solidFill>
              <a:latin typeface="Arial"/>
              <a:ea typeface="Arial"/>
              <a:cs typeface="Arial"/>
            </a:endParaRPr>
          </a:p>
          <a:p>
            <a:endParaRPr lang="fr-FR" baseline="0" dirty="0"/>
          </a:p>
        </p:txBody>
      </p:sp>
    </p:spTree>
    <p:extLst>
      <p:ext uri="{BB962C8B-B14F-4D97-AF65-F5344CB8AC3E}">
        <p14:creationId xmlns:p14="http://schemas.microsoft.com/office/powerpoint/2010/main" val="16848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60848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b="0" noProof="1"/>
              <a:t>Cliquer sur l’image pour lancer la vidéo</a:t>
            </a:r>
            <a:r>
              <a:rPr lang="fr-FR" b="0" baseline="0" noProof="1"/>
              <a:t> : cette vidéo est à utiliser pour introduire la thématique.</a:t>
            </a:r>
            <a:endParaRPr lang="fr-FR" b="0" noProof="1"/>
          </a:p>
        </p:txBody>
      </p:sp>
    </p:spTree>
    <p:extLst>
      <p:ext uri="{BB962C8B-B14F-4D97-AF65-F5344CB8AC3E}">
        <p14:creationId xmlns:p14="http://schemas.microsoft.com/office/powerpoint/2010/main" val="2700394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algn="just">
              <a:spcBef>
                <a:spcPts val="0"/>
              </a:spcBef>
              <a:defRPr b="1"/>
            </a:pPr>
            <a:r>
              <a:rPr lang="fr-FR" u="sng" noProof="1"/>
              <a:t>L’essentiel </a:t>
            </a:r>
            <a:r>
              <a:rPr lang="fr-FR" noProof="1"/>
              <a:t>: </a:t>
            </a:r>
          </a:p>
          <a:p>
            <a:pPr algn="just">
              <a:spcBef>
                <a:spcPts val="0"/>
              </a:spcBef>
              <a:defRPr b="1"/>
            </a:pPr>
            <a:endParaRPr lang="fr-FR" noProof="1"/>
          </a:p>
          <a:p>
            <a:pPr algn="just">
              <a:spcBef>
                <a:spcPts val="0"/>
              </a:spcBef>
              <a:defRPr b="1"/>
            </a:pPr>
            <a:r>
              <a:rPr lang="fr-FR" b="0" noProof="1"/>
              <a:t>Pour</a:t>
            </a:r>
            <a:r>
              <a:rPr lang="fr-FR" b="0" baseline="0" noProof="1"/>
              <a:t> crédit, l</a:t>
            </a:r>
            <a:r>
              <a:rPr lang="fr-FR" b="0" noProof="1"/>
              <a:t>es deux mots </a:t>
            </a:r>
            <a:r>
              <a:rPr lang="fr-FR" b="0" baseline="0" noProof="1"/>
              <a:t> synonymes sont emprunt et prêt.</a:t>
            </a:r>
            <a:endParaRPr lang="fr-FR" b="0" noProof="1"/>
          </a:p>
          <a:p>
            <a:pPr algn="just">
              <a:spcBef>
                <a:spcPts val="0"/>
              </a:spcBef>
              <a:defRPr b="1"/>
            </a:pPr>
            <a:r>
              <a:rPr lang="fr-FR" b="0" noProof="1"/>
              <a:t>Un</a:t>
            </a:r>
            <a:r>
              <a:rPr lang="fr-FR" b="0" baseline="0" noProof="1"/>
              <a:t> crédit a un coût : ce sont les intérêts qu’il faudra payer.</a:t>
            </a:r>
          </a:p>
          <a:p>
            <a:pPr algn="just">
              <a:spcBef>
                <a:spcPts val="0"/>
              </a:spcBef>
              <a:defRPr b="1"/>
            </a:pPr>
            <a:r>
              <a:rPr lang="fr-FR" b="0" baseline="0" noProof="1"/>
              <a:t>Il existe différents types de crédit, notamment  : </a:t>
            </a:r>
          </a:p>
          <a:p>
            <a:pPr marL="171450" indent="-171450" algn="just">
              <a:spcBef>
                <a:spcPts val="0"/>
              </a:spcBef>
              <a:buFont typeface="Arial" panose="020B0604020202020204" pitchFamily="34" charset="0"/>
              <a:buChar char="•"/>
              <a:defRPr b="1"/>
            </a:pPr>
            <a:r>
              <a:rPr lang="fr-FR" b="0" baseline="0" noProof="1"/>
              <a:t>un crédit immobilier : pour acheter un appartement ou une maison </a:t>
            </a:r>
          </a:p>
          <a:p>
            <a:pPr marL="171450" indent="-171450" algn="just">
              <a:spcBef>
                <a:spcPts val="0"/>
              </a:spcBef>
              <a:buFont typeface="Arial" panose="020B0604020202020204" pitchFamily="34" charset="0"/>
              <a:buChar char="•"/>
              <a:defRPr b="1"/>
            </a:pPr>
            <a:r>
              <a:rPr lang="fr-FR" b="0" baseline="0" noProof="1"/>
              <a:t>un crédit à la consommation : pour acheter une voiture, de l’électro-ménager…</a:t>
            </a:r>
          </a:p>
          <a:p>
            <a:pPr marL="171450" indent="-171450" algn="just">
              <a:spcBef>
                <a:spcPts val="0"/>
              </a:spcBef>
              <a:buFont typeface="Arial" panose="020B0604020202020204" pitchFamily="34" charset="0"/>
              <a:buChar char="•"/>
              <a:defRPr b="1"/>
            </a:pPr>
            <a:r>
              <a:rPr lang="fr-FR" b="0" baseline="0" noProof="1"/>
              <a:t>un découvert</a:t>
            </a:r>
          </a:p>
          <a:p>
            <a:pPr algn="just">
              <a:spcBef>
                <a:spcPts val="0"/>
              </a:spcBef>
              <a:defRPr b="1"/>
            </a:pPr>
            <a:endParaRPr lang="fr-FR" b="0" baseline="0" noProof="1"/>
          </a:p>
          <a:p>
            <a:pPr algn="just">
              <a:spcBef>
                <a:spcPts val="0"/>
              </a:spcBef>
              <a:defRPr b="1"/>
            </a:pPr>
            <a:r>
              <a:rPr lang="fr-FR" b="1" baseline="0" noProof="1"/>
              <a:t>Exemple</a:t>
            </a:r>
            <a:r>
              <a:rPr lang="fr-FR" b="0" baseline="0" noProof="1"/>
              <a:t> : </a:t>
            </a:r>
          </a:p>
          <a:p>
            <a:pPr algn="just">
              <a:spcBef>
                <a:spcPts val="0"/>
              </a:spcBef>
              <a:defRPr b="1"/>
            </a:pPr>
            <a:r>
              <a:rPr lang="fr-FR" b="0" baseline="0" noProof="1"/>
              <a:t>Il faudra rembourser 105 euros c’est-à-dire 100 euros de capital (somme d’argent emprunté + 5 euros d’intérêts).</a:t>
            </a:r>
          </a:p>
          <a:p>
            <a:pPr marL="0" indent="0" algn="just">
              <a:spcBef>
                <a:spcPts val="0"/>
              </a:spcBef>
              <a:buFontTx/>
              <a:buNone/>
              <a:defRPr b="1"/>
            </a:pPr>
            <a:endParaRPr lang="fr-FR" b="0" noProof="1"/>
          </a:p>
          <a:p>
            <a:pPr marL="0" indent="0" algn="just">
              <a:spcBef>
                <a:spcPts val="0"/>
              </a:spcBef>
              <a:buFontTx/>
              <a:buNone/>
              <a:defRPr b="1"/>
            </a:pPr>
            <a:r>
              <a:rPr lang="fr-FR" b="1" noProof="1"/>
              <a:t>Conclusion</a:t>
            </a:r>
            <a:endParaRPr lang="fr-FR" b="1" baseline="0" noProof="1"/>
          </a:p>
          <a:p>
            <a:pPr marL="0" indent="0" algn="just">
              <a:spcBef>
                <a:spcPts val="0"/>
              </a:spcBef>
              <a:buFontTx/>
              <a:buNone/>
              <a:defRPr b="1"/>
            </a:pPr>
            <a:r>
              <a:rPr lang="fr-FR" b="0" baseline="0" noProof="1"/>
              <a:t>Une personne adulte peut avoir besoin de souscrire un crédit dans certaines situations. Mais ce n’est pas anodin. Elle doit d’abord bien 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endParaRPr lang="fr-FR" b="0" baseline="0" noProof="1"/>
          </a:p>
          <a:p>
            <a:pPr marL="0" indent="0" algn="just">
              <a:spcBef>
                <a:spcPts val="0"/>
              </a:spcBef>
              <a:buFontTx/>
              <a:buNone/>
              <a:defRPr b="1"/>
            </a:pPr>
            <a:endParaRPr lang="fr-FR" b="0" baseline="0" noProof="1"/>
          </a:p>
        </p:txBody>
      </p:sp>
    </p:spTree>
    <p:extLst>
      <p:ext uri="{BB962C8B-B14F-4D97-AF65-F5344CB8AC3E}">
        <p14:creationId xmlns:p14="http://schemas.microsoft.com/office/powerpoint/2010/main" val="299272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dirty="0"/>
          </a:p>
        </p:txBody>
      </p:sp>
      <p:sp>
        <p:nvSpPr>
          <p:cNvPr id="500" name="Shape 500"/>
          <p:cNvSpPr>
            <a:spLocks noGrp="1"/>
          </p:cNvSpPr>
          <p:nvPr>
            <p:ph type="body" sz="quarter" idx="1"/>
          </p:nvPr>
        </p:nvSpPr>
        <p:spPr>
          <a:prstGeom prst="rect">
            <a:avLst/>
          </a:prstGeom>
        </p:spPr>
        <p:txBody>
          <a:bodyPr/>
          <a:lstStyle/>
          <a:p>
            <a:pPr marL="0" indent="0" algn="just">
              <a:spcBef>
                <a:spcPts val="0"/>
              </a:spcBef>
              <a:buFontTx/>
              <a:buNone/>
              <a:defRPr b="1"/>
            </a:pPr>
            <a:r>
              <a:rPr lang="fr-FR" b="0" baseline="0" noProof="1"/>
              <a:t>Souscrire un crédit n’est pas anodin. La personne adulte doit avoir conscience qu’elle s’engage sur plusieurs années. Elle doit donc bien vérifier sa capacité à rembourser le crédit jusqu’au bout, après avoir fait son budget.  </a:t>
            </a:r>
          </a:p>
          <a:p>
            <a:pPr marL="0" indent="0" algn="just">
              <a:spcBef>
                <a:spcPts val="0"/>
              </a:spcBef>
              <a:buFontTx/>
              <a:buNone/>
              <a:defRPr b="1"/>
            </a:pPr>
            <a:endParaRPr lang="fr-FR" b="0" baseline="0" noProof="1"/>
          </a:p>
          <a:p>
            <a:pPr marL="0" indent="0" algn="just">
              <a:spcBef>
                <a:spcPts val="0"/>
              </a:spcBef>
              <a:buFontTx/>
              <a:buNone/>
              <a:defRPr b="1"/>
            </a:pPr>
            <a:r>
              <a:rPr lang="fr-FR" b="1" u="sng" baseline="0" noProof="1"/>
              <a:t>Pour aller plus loin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En plus des intérêts, un crédit peut comporter d’autres frais (des commissions notamment, ou une assurance que la banque impose).  Afin de pouvoir connaitre le coût « complet » d’un crédit et le comparer avec un autre, chaque offre de prêt indique le « taux annuel effectif global » (TAEG).  C’est un taux « tous frais obligatoires compris ».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Il existe en France un taux d’usure, c’est-à-dire un taux publié par la Banque de France qu’une banque n’a pas le droit de dépasser pour facturer un crédit.</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Pour une même somme empruntée, plus le remboursement est étalé dans le temps, plus le crédit est cher (car plus  le capital emprunté « a du temps » pour produire des intérêts).</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Toute personne peut prêter de l’argent à une autre si elle le fait exceptionnellement. En revanche, faire « habituellement » des prêts est réservé à des entreprises agréées, les établissements de crédit (banques, sociétés de financement…), surveillées par l’ACPR (autorité de contrôle prudentiel et de résolution), qui est adossée à la Banque de France.    </a:t>
            </a:r>
          </a:p>
          <a:p>
            <a:pPr marL="0" indent="0" algn="just">
              <a:spcBef>
                <a:spcPts val="0"/>
              </a:spcBef>
              <a:buFontTx/>
              <a:buNone/>
              <a:defRPr b="1"/>
            </a:pPr>
            <a:endParaRPr lang="fr-FR" b="0" baseline="0" noProof="1"/>
          </a:p>
          <a:p>
            <a:pPr marL="0" indent="0" algn="just">
              <a:spcBef>
                <a:spcPts val="0"/>
              </a:spcBef>
              <a:buFontTx/>
              <a:buNone/>
              <a:defRPr b="1"/>
            </a:pPr>
            <a:r>
              <a:rPr lang="fr-FR" b="0" baseline="0" noProof="1"/>
              <a:t>Lorsqu’une personne est surendettée, c’est-à-dire qu’elle n’arrive pas à faire face à ses dettes, elle peut, si elle est de bonne foi, bénéficier de la procédure de surendettement, gérée par la Banque de France. Une solution est alors recherchée pour étaler le remboursement de ses dettes, voire dans certains cas, en effacer tout ou partie. La Banque de France assure le secrétariat des commissions de surendettement dans chaque département. La procédure est gratuite.</a:t>
            </a:r>
          </a:p>
          <a:p>
            <a:pPr marL="0" indent="0" algn="just">
              <a:spcBef>
                <a:spcPts val="0"/>
              </a:spcBef>
              <a:buFontTx/>
              <a:buNone/>
              <a:defRPr b="1"/>
            </a:pPr>
            <a:endParaRPr lang="fr-FR" b="0" baseline="0" noProof="1"/>
          </a:p>
          <a:p>
            <a:pPr marL="0" marR="0" lvl="0" indent="0" algn="just" defTabSz="914400" eaLnBrk="1" fontAlgn="auto" latinLnBrk="0" hangingPunct="1">
              <a:lnSpc>
                <a:spcPct val="100000"/>
              </a:lnSpc>
              <a:spcBef>
                <a:spcPts val="0"/>
              </a:spcBef>
              <a:spcAft>
                <a:spcPts val="0"/>
              </a:spcAft>
              <a:buClrTx/>
              <a:buSzTx/>
              <a:buFontTx/>
              <a:buNone/>
              <a:tabLst/>
              <a:defRPr b="1"/>
            </a:pPr>
            <a:r>
              <a:rPr lang="fr-FR" sz="1200" b="1" u="sng" dirty="0">
                <a:effectLst/>
                <a:latin typeface="+mn-lt"/>
                <a:ea typeface="+mn-ea"/>
                <a:cs typeface="+mn-cs"/>
                <a:sym typeface="Calibri"/>
              </a:rPr>
              <a:t>Focus assurance emprunteur </a:t>
            </a:r>
            <a:r>
              <a:rPr lang="fr-FR" sz="1200" b="0" dirty="0">
                <a:effectLst/>
                <a:latin typeface="+mn-lt"/>
                <a:ea typeface="+mn-ea"/>
                <a:cs typeface="+mn-cs"/>
                <a:sym typeface="Calibri"/>
              </a:rPr>
              <a:t>: lorsqu’on souscrit un crédit, la banque</a:t>
            </a:r>
            <a:r>
              <a:rPr lang="fr-FR" sz="1200" b="0" baseline="0" dirty="0">
                <a:effectLst/>
                <a:latin typeface="+mn-lt"/>
                <a:ea typeface="+mn-ea"/>
                <a:cs typeface="+mn-cs"/>
                <a:sym typeface="Calibri"/>
              </a:rPr>
              <a:t> peut exiger une assurance qu’on appelle « assurance emprunteur ». Elle va prendre en charge le remboursement des mensualités à la place de l’emprunteur s’il ne rembourse pas à cause d’une maladie, d’une perte d’emploi, d’un décès… L’assurance emprunteur n’est pas obligatoire sauf en matière de crédit immobilier. L’emprunteur est libre de choisir son assurance emprunteur (n’est pas obligé de souscrire celle proposée par le prêteur) si elle présente des garanties équivalentes.</a:t>
            </a:r>
          </a:p>
          <a:p>
            <a:pPr marL="0" indent="0" algn="just">
              <a:spcBef>
                <a:spcPts val="0"/>
              </a:spcBef>
              <a:buFontTx/>
              <a:buNone/>
              <a:defRPr b="1"/>
            </a:pPr>
            <a:endParaRPr lang="fr-FR" b="0" noProof="1"/>
          </a:p>
        </p:txBody>
      </p:sp>
    </p:spTree>
    <p:extLst>
      <p:ext uri="{BB962C8B-B14F-4D97-AF65-F5344CB8AC3E}">
        <p14:creationId xmlns:p14="http://schemas.microsoft.com/office/powerpoint/2010/main" val="3859490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noProof="1"/>
              <a:t>Cliquer sur l’image pour lancer la video </a:t>
            </a:r>
            <a:r>
              <a:rPr lang="fr-FR" baseline="0" noProof="0" dirty="0"/>
              <a:t>: cette vidéo est à utiliser pour introduire la thématique.</a:t>
            </a:r>
            <a:endParaRPr lang="en-US" noProof="1"/>
          </a:p>
        </p:txBody>
      </p:sp>
    </p:spTree>
    <p:extLst>
      <p:ext uri="{BB962C8B-B14F-4D97-AF65-F5344CB8AC3E}">
        <p14:creationId xmlns:p14="http://schemas.microsoft.com/office/powerpoint/2010/main" val="330986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hape 609"/>
          <p:cNvSpPr>
            <a:spLocks noGrp="1" noRot="1" noChangeAspect="1"/>
          </p:cNvSpPr>
          <p:nvPr>
            <p:ph type="sldImg"/>
          </p:nvPr>
        </p:nvSpPr>
        <p:spPr>
          <a:prstGeom prst="rect">
            <a:avLst/>
          </a:prstGeom>
        </p:spPr>
        <p:txBody>
          <a:bodyPr/>
          <a:lstStyle/>
          <a:p>
            <a:endParaRPr dirty="0"/>
          </a:p>
        </p:txBody>
      </p:sp>
      <p:sp>
        <p:nvSpPr>
          <p:cNvPr id="610" name="Shape 610"/>
          <p:cNvSpPr>
            <a:spLocks noGrp="1"/>
          </p:cNvSpPr>
          <p:nvPr>
            <p:ph type="body" sz="quarter" idx="1"/>
          </p:nvPr>
        </p:nvSpPr>
        <p:spPr>
          <a:prstGeom prst="rect">
            <a:avLst/>
          </a:prstGeom>
        </p:spPr>
        <p:txBody>
          <a:bodyPr/>
          <a:lstStyle/>
          <a:p>
            <a:pPr>
              <a:spcBef>
                <a:spcPts val="0"/>
              </a:spcBef>
            </a:pPr>
            <a:r>
              <a:rPr lang="en-US" b="1" u="sng" noProof="1"/>
              <a:t>L’essentiel </a:t>
            </a:r>
            <a:r>
              <a:rPr lang="en-US" noProof="1"/>
              <a:t>: </a:t>
            </a:r>
          </a:p>
          <a:p>
            <a:pPr>
              <a:spcBef>
                <a:spcPts val="0"/>
              </a:spcBef>
            </a:pPr>
            <a:endParaRPr lang="en-US" noProof="1"/>
          </a:p>
          <a:p>
            <a:pPr>
              <a:spcBef>
                <a:spcPts val="0"/>
              </a:spcBef>
            </a:pPr>
            <a:r>
              <a:rPr lang="en-US" noProof="1"/>
              <a:t>L’euro est la monnaie commune à 20 pays membres de la zone euro (avec la Croatie au 1er janvier 2023).</a:t>
            </a:r>
          </a:p>
          <a:p>
            <a:pPr>
              <a:spcBef>
                <a:spcPts val="0"/>
              </a:spcBef>
            </a:pPr>
            <a:r>
              <a:rPr lang="fr-FR" sz="1200" b="0" i="0" dirty="0">
                <a:effectLst/>
                <a:latin typeface="+mn-lt"/>
                <a:ea typeface="+mn-ea"/>
                <a:cs typeface="+mn-cs"/>
                <a:sym typeface="Calibri"/>
              </a:rPr>
              <a:t>Les pièces et billets d'euros sont fabriqués par différents pays de la zone euro. C'est la Banque Centrale Européenne (BCE) qui fixe le nombre de billets et de pièces à fabriquer en fonction des besoins.</a:t>
            </a:r>
            <a:r>
              <a:rPr lang="en-US" noProof="1"/>
              <a:t> </a:t>
            </a:r>
          </a:p>
          <a:p>
            <a:pPr>
              <a:spcBef>
                <a:spcPts val="0"/>
              </a:spcBef>
              <a:defRPr u="sng"/>
            </a:pPr>
            <a:r>
              <a:rPr lang="en-US" u="none" noProof="1"/>
              <a:t>Les pièces et les billets sont les seuls moyens de paiement à avoir « cours légal » : ils ne peuvent pas être refusés par un créancier ou un commerçant. Mais ceux-ci ont le droit de demander</a:t>
            </a:r>
            <a:r>
              <a:rPr lang="en-US" u="none" baseline="0" noProof="1"/>
              <a:t> au client de faire la monnaie (ou l’appoint).</a:t>
            </a:r>
            <a:endParaRPr lang="en-US" u="none" noProof="1"/>
          </a:p>
          <a:p>
            <a:pPr>
              <a:spcBef>
                <a:spcPts val="0"/>
              </a:spcBef>
              <a:defRPr u="sng"/>
            </a:pPr>
            <a:endParaRPr lang="en-US" noProof="1"/>
          </a:p>
          <a:p>
            <a:pPr>
              <a:spcBef>
                <a:spcPts val="0"/>
              </a:spcBef>
              <a:defRPr u="sng"/>
            </a:pPr>
            <a:r>
              <a:rPr lang="en-US" b="1" noProof="1"/>
              <a:t>Pour aller plus loin : </a:t>
            </a:r>
          </a:p>
          <a:p>
            <a:endParaRPr lang="en-US" noProof="1"/>
          </a:p>
          <a:p>
            <a:pPr marL="0" marR="0" indent="0" defTabSz="914400" eaLnBrk="1" fontAlgn="auto" latinLnBrk="0" hangingPunct="1">
              <a:lnSpc>
                <a:spcPct val="100000"/>
              </a:lnSpc>
              <a:spcBef>
                <a:spcPts val="400"/>
              </a:spcBef>
              <a:spcAft>
                <a:spcPts val="0"/>
              </a:spcAft>
              <a:buClrTx/>
              <a:buSzTx/>
              <a:buFontTx/>
              <a:buNone/>
              <a:tabLst/>
              <a:defRPr/>
            </a:pPr>
            <a:r>
              <a:rPr lang="en-US" noProof="1"/>
              <a:t>Une partie importante des billets en euros est fabriquée dans l’usine de la Banque de France, dans le département du Puy de Dôme. </a:t>
            </a:r>
            <a:r>
              <a:rPr lang="fr-FR" sz="1200" b="0" i="0" dirty="0">
                <a:effectLst/>
                <a:latin typeface="+mn-lt"/>
                <a:ea typeface="+mn-ea"/>
                <a:cs typeface="+mn-cs"/>
                <a:sym typeface="Calibri"/>
              </a:rPr>
              <a:t>On peut reconnaître le pays où a été imprimé</a:t>
            </a:r>
            <a:r>
              <a:rPr lang="fr-FR" sz="1200" b="0" i="0" baseline="0" dirty="0">
                <a:effectLst/>
                <a:latin typeface="+mn-lt"/>
                <a:ea typeface="+mn-ea"/>
                <a:cs typeface="+mn-cs"/>
                <a:sym typeface="Calibri"/>
              </a:rPr>
              <a:t> un</a:t>
            </a:r>
            <a:r>
              <a:rPr lang="fr-FR" sz="1200" b="0" i="0" dirty="0">
                <a:effectLst/>
                <a:latin typeface="+mn-lt"/>
                <a:ea typeface="+mn-ea"/>
                <a:cs typeface="+mn-cs"/>
                <a:sym typeface="Calibri"/>
              </a:rPr>
              <a:t> billet grâce à la première lettre devant la série de 10 chiffres imprimée au verso. Par exemple, la lettre U désigne l'imprimerie de la Banque de France.</a:t>
            </a:r>
          </a:p>
          <a:p>
            <a:pPr marL="0" marR="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Pour ce</a:t>
            </a:r>
            <a:r>
              <a:rPr lang="fr-FR" sz="1200" b="0" i="0" baseline="0" dirty="0">
                <a:effectLst/>
                <a:latin typeface="+mn-lt"/>
                <a:ea typeface="+mn-ea"/>
                <a:cs typeface="+mn-cs"/>
                <a:sym typeface="Calibri"/>
              </a:rPr>
              <a:t> qui concerne les </a:t>
            </a:r>
            <a:r>
              <a:rPr lang="fr-FR" sz="1200" b="0" i="0" dirty="0">
                <a:effectLst/>
                <a:latin typeface="+mn-lt"/>
                <a:ea typeface="+mn-ea"/>
                <a:cs typeface="+mn-cs"/>
                <a:sym typeface="Calibri"/>
              </a:rPr>
              <a:t>pièces, en France,</a:t>
            </a:r>
            <a:r>
              <a:rPr lang="fr-FR" sz="1200" b="0" i="0" baseline="0" dirty="0">
                <a:effectLst/>
                <a:latin typeface="+mn-lt"/>
                <a:ea typeface="+mn-ea"/>
                <a:cs typeface="+mn-cs"/>
                <a:sym typeface="Calibri"/>
              </a:rPr>
              <a:t> c’est la Monnaie de Paris qui est chargée de la fabrication des pièces en euros (usine de Pessac en Gironde).</a:t>
            </a:r>
            <a:endParaRPr lang="en-US" u="sng" noProof="1"/>
          </a:p>
          <a:p>
            <a:endParaRPr lang="en-US" noProof="1"/>
          </a:p>
          <a:p>
            <a:r>
              <a:rPr lang="en-US" noProof="1"/>
              <a:t>Exceptions au cours légal  : </a:t>
            </a:r>
          </a:p>
          <a:p>
            <a:pPr marL="171450" indent="-171450">
              <a:buFont typeface="Arial" panose="020B0604020202020204" pitchFamily="34" charset="0"/>
              <a:buChar char="•"/>
            </a:pPr>
            <a:r>
              <a:rPr lang="en-US" noProof="1"/>
              <a:t>Les billets privés de cours légal – par exemple les anciens billets en francs – ne peuvent plus être utilisés.</a:t>
            </a:r>
          </a:p>
          <a:p>
            <a:pPr marL="171450" indent="-171450">
              <a:buFont typeface="Arial" panose="020B0604020202020204" pitchFamily="34" charset="0"/>
              <a:buChar char="•"/>
            </a:pPr>
            <a:r>
              <a:rPr lang="en-US" noProof="1"/>
              <a:t>Un vendeur n’est pas obligé d’accepter un paiement</a:t>
            </a:r>
            <a:r>
              <a:rPr lang="en-US" baseline="0" noProof="1"/>
              <a:t> effectué</a:t>
            </a:r>
            <a:r>
              <a:rPr lang="en-US" noProof="1"/>
              <a:t> avec plus de 50 pièces ou si le client ne peut pas faire l’appoint.</a:t>
            </a:r>
          </a:p>
          <a:p>
            <a:pPr marL="171450" indent="-171450">
              <a:buFont typeface="Arial" panose="020B0604020202020204" pitchFamily="34" charset="0"/>
              <a:buChar char="•"/>
            </a:pPr>
            <a:r>
              <a:rPr lang="en-US" noProof="1"/>
              <a:t>Il est interdit de payer en espèces un professionnel pour une transaction supérieure à 1 000 euros. </a:t>
            </a:r>
          </a:p>
        </p:txBody>
      </p:sp>
    </p:spTree>
    <p:extLst>
      <p:ext uri="{BB962C8B-B14F-4D97-AF65-F5344CB8AC3E}">
        <p14:creationId xmlns:p14="http://schemas.microsoft.com/office/powerpoint/2010/main" val="3436215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dirty="0"/>
          </a:p>
        </p:txBody>
      </p:sp>
      <p:sp>
        <p:nvSpPr>
          <p:cNvPr id="634" name="Shape 634"/>
          <p:cNvSpPr>
            <a:spLocks noGrp="1"/>
          </p:cNvSpPr>
          <p:nvPr>
            <p:ph type="body" sz="quarter" idx="1"/>
          </p:nvPr>
        </p:nvSpPr>
        <p:spPr>
          <a:prstGeom prst="rect">
            <a:avLst/>
          </a:prstGeom>
        </p:spPr>
        <p:txBody>
          <a:bodyPr/>
          <a:lstStyle/>
          <a:p>
            <a:pPr>
              <a:spcBef>
                <a:spcPts val="0"/>
              </a:spcBef>
              <a:defRPr b="1"/>
            </a:pPr>
            <a:r>
              <a:rPr lang="fr-FR" b="1" u="none" dirty="0"/>
              <a:t>Comment reconnaître un faux billet ? </a:t>
            </a:r>
            <a:r>
              <a:rPr lang="fr-FR" b="0" u="none" dirty="0"/>
              <a:t>[si possible, prévoir</a:t>
            </a:r>
            <a:r>
              <a:rPr lang="fr-FR" b="0" u="none" baseline="0" dirty="0"/>
              <a:t> un billet pour montrer aux élèves]</a:t>
            </a:r>
          </a:p>
          <a:p>
            <a:pPr>
              <a:spcBef>
                <a:spcPts val="0"/>
              </a:spcBef>
              <a:defRPr b="1"/>
            </a:pPr>
            <a:endParaRPr lang="fr-FR" u="none" baseline="0" dirty="0"/>
          </a:p>
          <a:p>
            <a:pPr algn="just"/>
            <a:r>
              <a:rPr lang="fr-FR" b="1" dirty="0"/>
              <a:t>Toucher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Lorsque vous prenez un billet en main, il a un toucher que l’on ne retrouve pas avec un papier standard du commerce, toucher</a:t>
            </a:r>
            <a:r>
              <a:rPr lang="fr-FR" sz="1200" kern="1200" baseline="0" dirty="0">
                <a:solidFill>
                  <a:schemeClr val="tx1"/>
                </a:solidFill>
                <a:effectLst/>
                <a:latin typeface="+mn-lt"/>
                <a:ea typeface="+mn-ea"/>
                <a:cs typeface="+mn-cs"/>
              </a:rPr>
              <a:t> dû</a:t>
            </a:r>
            <a:r>
              <a:rPr lang="fr-FR" sz="1200" kern="1200" dirty="0">
                <a:solidFill>
                  <a:schemeClr val="tx1"/>
                </a:solidFill>
                <a:effectLst/>
                <a:latin typeface="+mn-lt"/>
                <a:ea typeface="+mn-ea"/>
                <a:cs typeface="+mn-cs"/>
              </a:rPr>
              <a:t> au procédé de fabrication du papier et aux impressions qui lui seront appliquées pour en faire un billet. Savez-vous en quelle matière</a:t>
            </a:r>
            <a:r>
              <a:rPr lang="fr-FR" sz="1200" kern="1200" baseline="0" dirty="0">
                <a:solidFill>
                  <a:schemeClr val="tx1"/>
                </a:solidFill>
                <a:effectLst/>
                <a:latin typeface="+mn-lt"/>
                <a:ea typeface="+mn-ea"/>
                <a:cs typeface="+mn-cs"/>
              </a:rPr>
              <a:t> sont fabriqués les billets ? (en coton)</a:t>
            </a:r>
            <a:endParaRPr lang="fr-FR" sz="1200" kern="1200" dirty="0">
              <a:solidFill>
                <a:schemeClr val="tx1"/>
              </a:solidFill>
              <a:effectLst/>
              <a:latin typeface="+mn-lt"/>
              <a:ea typeface="+mn-ea"/>
              <a:cs typeface="+mn-cs"/>
            </a:endParaRP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La rugosité est</a:t>
            </a:r>
            <a:r>
              <a:rPr lang="fr-FR" sz="1200" kern="1200" baseline="0" dirty="0">
                <a:solidFill>
                  <a:schemeClr val="tx1"/>
                </a:solidFill>
                <a:effectLst/>
                <a:latin typeface="+mn-lt"/>
                <a:ea typeface="+mn-ea"/>
                <a:cs typeface="+mn-cs"/>
              </a:rPr>
              <a:t> particulière </a:t>
            </a:r>
            <a:r>
              <a:rPr lang="fr-FR" sz="1200" kern="1200" dirty="0">
                <a:solidFill>
                  <a:schemeClr val="tx1"/>
                </a:solidFill>
                <a:effectLst/>
                <a:latin typeface="+mn-lt"/>
                <a:ea typeface="+mn-ea"/>
                <a:cs typeface="+mn-cs"/>
              </a:rPr>
              <a:t>sur certaines zones du billet : sur la valeur faciale du billet (les gros chiffres en haut), sur le motif architectural, sur les marques à droite et à gauche du billet, sur sa bordure et enfin sur les initiales de la BCE à gauche du billet. </a:t>
            </a:r>
          </a:p>
          <a:p>
            <a:pPr algn="just"/>
            <a:endParaRPr lang="fr-FR" sz="1200" kern="1200" dirty="0">
              <a:solidFill>
                <a:schemeClr val="tx1"/>
              </a:solidFill>
              <a:effectLst/>
              <a:latin typeface="+mn-lt"/>
              <a:ea typeface="+mn-ea"/>
              <a:cs typeface="+mn-cs"/>
            </a:endParaRPr>
          </a:p>
          <a:p>
            <a:pPr algn="just"/>
            <a:r>
              <a:rPr lang="fr-FR" b="1" dirty="0"/>
              <a:t>Regarder : </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le filigrane, portrait de la princesse Europe* ainsi que la valeur faciale du billet. La valeur du billet (le chiffre) inscrite sur la face opposée du billet (par rapport à l’observateur) apparaît par transparence.</a:t>
            </a:r>
          </a:p>
          <a:p>
            <a:pPr marL="228600" indent="-228600" algn="just">
              <a:buFont typeface="Calibri" panose="020F0502020204030204" pitchFamily="34" charset="0"/>
              <a:buChar char="−"/>
            </a:pPr>
            <a:r>
              <a:rPr lang="fr-FR" sz="1200" kern="1200" dirty="0">
                <a:solidFill>
                  <a:schemeClr val="tx1"/>
                </a:solidFill>
                <a:effectLst/>
                <a:latin typeface="+mn-lt"/>
                <a:ea typeface="+mn-ea"/>
                <a:cs typeface="+mn-cs"/>
              </a:rPr>
              <a:t>la bande</a:t>
            </a:r>
            <a:r>
              <a:rPr lang="fr-FR" sz="1200" kern="1200" baseline="0" dirty="0">
                <a:solidFill>
                  <a:schemeClr val="tx1"/>
                </a:solidFill>
                <a:effectLst/>
                <a:latin typeface="+mn-lt"/>
                <a:ea typeface="+mn-ea"/>
                <a:cs typeface="+mn-cs"/>
              </a:rPr>
              <a:t> argentée comportant des hologrammes.</a:t>
            </a:r>
            <a:endParaRPr lang="fr-FR" sz="1200" kern="1200" dirty="0">
              <a:solidFill>
                <a:schemeClr val="tx1"/>
              </a:solidFill>
              <a:effectLst/>
              <a:latin typeface="+mn-lt"/>
              <a:ea typeface="+mn-ea"/>
              <a:cs typeface="+mn-cs"/>
            </a:endParaRPr>
          </a:p>
          <a:p>
            <a:pPr algn="just"/>
            <a:r>
              <a:rPr lang="fr-FR" sz="1200" kern="1200" dirty="0">
                <a:solidFill>
                  <a:schemeClr val="tx1"/>
                </a:solidFill>
                <a:effectLst/>
                <a:latin typeface="+mn-lt"/>
                <a:ea typeface="+mn-ea"/>
                <a:cs typeface="+mn-cs"/>
              </a:rPr>
              <a:t> </a:t>
            </a:r>
          </a:p>
          <a:p>
            <a:pPr algn="just"/>
            <a:r>
              <a:rPr lang="fr-FR" b="1" dirty="0"/>
              <a:t>Incliner : </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En bas à gauche du billet, au recto, sur la série Europe, on trouve une encre particulière. En inclinant le billet, elle passe du vert au bleu avec un effet roulant lumineux qui se déplace de bas en haut et de haut en bas.</a:t>
            </a:r>
          </a:p>
          <a:p>
            <a:pPr marL="228600" indent="-228600" algn="just">
              <a:buFont typeface="Arial" panose="020B0604020202020204" pitchFamily="34" charset="0"/>
              <a:buChar char="•"/>
            </a:pPr>
            <a:r>
              <a:rPr lang="fr-FR" sz="1200" kern="1200" dirty="0">
                <a:solidFill>
                  <a:schemeClr val="tx1"/>
                </a:solidFill>
                <a:effectLst/>
                <a:latin typeface="+mn-lt"/>
                <a:ea typeface="+mn-ea"/>
                <a:cs typeface="+mn-cs"/>
              </a:rPr>
              <a:t>On appelle le </a:t>
            </a:r>
            <a:r>
              <a:rPr lang="fr-FR" sz="1200" u="sng" kern="1200" dirty="0">
                <a:solidFill>
                  <a:schemeClr val="tx1"/>
                </a:solidFill>
                <a:effectLst/>
                <a:latin typeface="+mn-lt"/>
                <a:ea typeface="+mn-ea"/>
                <a:cs typeface="+mn-cs"/>
              </a:rPr>
              <a:t>nombre émeraude</a:t>
            </a:r>
            <a:r>
              <a:rPr lang="fr-FR" sz="1200" kern="1200" dirty="0">
                <a:solidFill>
                  <a:schemeClr val="tx1"/>
                </a:solidFill>
                <a:effectLst/>
                <a:latin typeface="+mn-lt"/>
                <a:ea typeface="+mn-ea"/>
                <a:cs typeface="+mn-cs"/>
              </a:rPr>
              <a:t>, la valeur du billet imprimée avec cette encre spéciale.</a:t>
            </a:r>
          </a:p>
          <a:p>
            <a:pPr>
              <a:spcBef>
                <a:spcPts val="0"/>
              </a:spcBef>
              <a:defRPr u="sng"/>
            </a:pPr>
            <a:endParaRPr lang="fr-FR" u="none" dirty="0"/>
          </a:p>
          <a:p>
            <a:pPr>
              <a:spcBef>
                <a:spcPts val="0"/>
              </a:spcBef>
            </a:pPr>
            <a:r>
              <a:rPr lang="en-US" noProof="1"/>
              <a:t>Grâce aux signes de sécurité qui sont dans les billets, il y a très peu de faux billets en euros. </a:t>
            </a:r>
          </a:p>
          <a:p>
            <a:pPr>
              <a:spcBef>
                <a:spcPts val="0"/>
              </a:spcBef>
            </a:pPr>
            <a:endParaRPr lang="en-US" u="sng" noProof="1"/>
          </a:p>
          <a:p>
            <a:pPr>
              <a:spcBef>
                <a:spcPts val="0"/>
              </a:spcBef>
              <a:defRPr>
                <a:solidFill>
                  <a:srgbClr val="E06F17"/>
                </a:solidFill>
                <a:latin typeface="Arial"/>
                <a:ea typeface="Arial"/>
                <a:cs typeface="Arial"/>
                <a:sym typeface="Arial"/>
              </a:defRPr>
            </a:pPr>
            <a:r>
              <a:rPr lang="en-US" b="1" noProof="1"/>
              <a:t>Attention, fabriquer de faux billets est interdit </a:t>
            </a:r>
            <a:r>
              <a:rPr lang="en-US" noProof="1"/>
              <a:t>: </a:t>
            </a:r>
            <a:r>
              <a:rPr lang="en-US" noProof="1">
                <a:solidFill>
                  <a:srgbClr val="002060"/>
                </a:solidFill>
              </a:rPr>
              <a:t>sont considérées comme illicites les reproductions que le public pourrait confondre avec des billets en euros authentiques.</a:t>
            </a:r>
            <a:endParaRPr lang="en-US" u="sng" noProof="1">
              <a:solidFill>
                <a:srgbClr val="E06F17"/>
              </a:solidFill>
            </a:endParaRPr>
          </a:p>
          <a:p>
            <a:pPr>
              <a:spcBef>
                <a:spcPts val="0"/>
              </a:spcBef>
              <a:defRPr>
                <a:solidFill>
                  <a:srgbClr val="E06F17"/>
                </a:solidFill>
                <a:latin typeface="Arial"/>
                <a:ea typeface="Arial"/>
                <a:cs typeface="Arial"/>
                <a:sym typeface="Arial"/>
              </a:defRPr>
            </a:pPr>
            <a:r>
              <a:rPr lang="en-US" b="0" noProof="1"/>
              <a:t>Les sanctions encourues</a:t>
            </a:r>
            <a:r>
              <a:rPr lang="en-US" b="0" baseline="0" noProof="1"/>
              <a:t> sont une amende pouvant s’élever jusqu’à </a:t>
            </a:r>
            <a:r>
              <a:rPr lang="en-US" b="0" noProof="1"/>
              <a:t>450 000 € et/ou</a:t>
            </a:r>
            <a:r>
              <a:rPr lang="en-US" b="0" baseline="0" noProof="1"/>
              <a:t> une peine de prison pouvant aller</a:t>
            </a:r>
            <a:r>
              <a:rPr lang="en-US" b="0" noProof="1"/>
              <a:t> jusqu’à 30 ans.</a:t>
            </a:r>
          </a:p>
          <a:p>
            <a:pPr>
              <a:spcBef>
                <a:spcPts val="0"/>
              </a:spcBef>
              <a:defRPr>
                <a:solidFill>
                  <a:srgbClr val="E06F17"/>
                </a:solidFill>
                <a:latin typeface="Arial"/>
                <a:ea typeface="Arial"/>
                <a:cs typeface="Arial"/>
                <a:sym typeface="Arial"/>
              </a:defRPr>
            </a:pPr>
            <a:endParaRPr lang="en-US" b="0" noProof="1"/>
          </a:p>
          <a:p>
            <a:pPr>
              <a:spcBef>
                <a:spcPts val="0"/>
              </a:spcBef>
              <a:defRPr>
                <a:solidFill>
                  <a:srgbClr val="E06F17"/>
                </a:solidFill>
                <a:latin typeface="Arial"/>
                <a:ea typeface="Arial"/>
                <a:cs typeface="Arial"/>
                <a:sym typeface="Arial"/>
              </a:defRPr>
            </a:pPr>
            <a:r>
              <a:rPr lang="en-US" b="1" u="sng" noProof="1"/>
              <a:t>Pour aller</a:t>
            </a:r>
            <a:r>
              <a:rPr lang="en-US" b="1" u="sng" baseline="0" noProof="1"/>
              <a:t> plus loin : </a:t>
            </a:r>
            <a:endParaRPr lang="en-US" b="1" u="sng" noProof="1"/>
          </a:p>
          <a:p>
            <a:pPr>
              <a:spcBef>
                <a:spcPts val="0"/>
              </a:spcBef>
            </a:pPr>
            <a:endParaRPr lang="en-US" noProof="1"/>
          </a:p>
          <a:p>
            <a:pPr marL="171450" indent="-171450">
              <a:spcBef>
                <a:spcPts val="0"/>
              </a:spcBef>
              <a:buFont typeface="Wingdings" panose="05000000000000000000" pitchFamily="2" charset="2"/>
              <a:buChar char="§"/>
            </a:pPr>
            <a:r>
              <a:rPr lang="en-US" noProof="1"/>
              <a:t>Le faux billet doit obligatoirement être remis à la Banque de France ou à la police. Il n’est pas remboursé.</a:t>
            </a:r>
          </a:p>
          <a:p>
            <a:pPr>
              <a:spcBef>
                <a:spcPts val="0"/>
              </a:spcBef>
            </a:pPr>
            <a:endParaRPr lang="fr-FR" sz="1200" b="0" i="0" baseline="0" noProof="1">
              <a:solidFill>
                <a:schemeClr val="tx1"/>
              </a:solidFill>
              <a:effectLst/>
              <a:latin typeface="+mn-lt"/>
              <a:ea typeface="+mn-ea"/>
              <a:cs typeface="+mn-cs"/>
              <a:sym typeface="Calibri"/>
            </a:endParaRPr>
          </a:p>
          <a:p>
            <a:pPr marL="171450" indent="-171450">
              <a:spcBef>
                <a:spcPts val="0"/>
              </a:spcBef>
              <a:buFont typeface="Wingdings" panose="05000000000000000000" pitchFamily="2" charset="2"/>
              <a:buChar char="§"/>
            </a:pPr>
            <a:r>
              <a:rPr lang="fr-FR" sz="1200" b="0" kern="1200" dirty="0">
                <a:solidFill>
                  <a:schemeClr val="tx1"/>
                </a:solidFill>
                <a:effectLst/>
                <a:latin typeface="+mn-lt"/>
                <a:ea typeface="+mn-ea"/>
                <a:cs typeface="+mn-cs"/>
              </a:rPr>
              <a:t>La Banque de France est le premier imprimeur de billets en euros et dispose de deux centres industriels en Auvergne, sa papeterie de Vic-le-Comte et son imprimerie de Chamalières.</a:t>
            </a:r>
            <a:r>
              <a:rPr lang="fr-FR" sz="1200" b="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Elle assure également la surveillance de la qualité de la monnaie fiduciaire et procède au retrait des coupures en mauvais état.</a:t>
            </a:r>
          </a:p>
          <a:p>
            <a:pPr lvl="0"/>
            <a:endParaRPr lang="en-US" noProof="1"/>
          </a:p>
          <a:p>
            <a:pPr marL="0" marR="0" lvl="0" indent="0" defTabSz="914400" eaLnBrk="1" fontAlgn="auto" latinLnBrk="0" hangingPunct="1">
              <a:lnSpc>
                <a:spcPct val="100000"/>
              </a:lnSpc>
              <a:spcBef>
                <a:spcPts val="400"/>
              </a:spcBef>
              <a:spcAft>
                <a:spcPts val="0"/>
              </a:spcAft>
              <a:buClrTx/>
              <a:buSzTx/>
              <a:buFontTx/>
              <a:buNone/>
              <a:tabLst/>
              <a:defRPr/>
            </a:pPr>
            <a:r>
              <a:rPr lang="en-US" noProof="1"/>
              <a:t>*</a:t>
            </a:r>
            <a:r>
              <a:rPr lang="fr-FR" sz="1200" b="0" i="0" dirty="0">
                <a:effectLst/>
                <a:latin typeface="+mn-lt"/>
                <a:ea typeface="+mn-ea"/>
                <a:cs typeface="+mn-cs"/>
                <a:sym typeface="Calibri"/>
              </a:rPr>
              <a:t>Originaire de Tyr, une ville côtière du Sud-Liban, la princesse Europe</a:t>
            </a:r>
            <a:r>
              <a:rPr lang="fr-FR" sz="1200" b="0" i="0" baseline="0" dirty="0">
                <a:effectLst/>
                <a:latin typeface="+mn-lt"/>
                <a:ea typeface="+mn-ea"/>
                <a:cs typeface="+mn-cs"/>
                <a:sym typeface="Calibri"/>
              </a:rPr>
              <a:t> (figure mythologique d'Europe, fille du roi phénicien du royaume de Tyr) </a:t>
            </a:r>
            <a:r>
              <a:rPr lang="fr-FR" sz="1200" b="0" i="0" dirty="0">
                <a:effectLst/>
                <a:latin typeface="+mn-lt"/>
                <a:ea typeface="+mn-ea"/>
                <a:cs typeface="+mn-cs"/>
                <a:sym typeface="Calibri"/>
              </a:rPr>
              <a:t>se trouve sur les nouveaux billets de 20 € imprimés par la Banque centrale européenne (BCE). Une initiative qui rappelle les liens forts et les échanges ayant existé entre Orient et Occident.</a:t>
            </a:r>
          </a:p>
          <a:p>
            <a:pPr marL="0" marR="0" lvl="0" indent="0" defTabSz="914400" eaLnBrk="1" fontAlgn="auto" latinLnBrk="0" hangingPunct="1">
              <a:lnSpc>
                <a:spcPct val="100000"/>
              </a:lnSpc>
              <a:spcBef>
                <a:spcPts val="400"/>
              </a:spcBef>
              <a:spcAft>
                <a:spcPts val="0"/>
              </a:spcAft>
              <a:buClrTx/>
              <a:buSzTx/>
              <a:buFontTx/>
              <a:buNone/>
              <a:tabLst/>
              <a:defRPr/>
            </a:pPr>
            <a:endParaRPr lang="fr-FR" sz="1200" b="0" i="0" dirty="0">
              <a:effectLst/>
              <a:latin typeface="+mn-lt"/>
              <a:ea typeface="+mn-ea"/>
              <a:cs typeface="+mn-cs"/>
              <a:sym typeface="Calibri"/>
            </a:endParaRPr>
          </a:p>
          <a:p>
            <a:pPr marL="0" marR="0" lvl="0" indent="0" defTabSz="914400" eaLnBrk="1" fontAlgn="auto" latinLnBrk="0" hangingPunct="1">
              <a:lnSpc>
                <a:spcPct val="100000"/>
              </a:lnSpc>
              <a:spcBef>
                <a:spcPts val="400"/>
              </a:spcBef>
              <a:spcAft>
                <a:spcPts val="0"/>
              </a:spcAft>
              <a:buClrTx/>
              <a:buSzTx/>
              <a:buFontTx/>
              <a:buNone/>
              <a:tabLst/>
              <a:defRPr/>
            </a:pPr>
            <a:r>
              <a:rPr lang="fr-FR" sz="1200" b="0" i="0" dirty="0">
                <a:effectLst/>
                <a:latin typeface="+mn-lt"/>
                <a:ea typeface="+mn-ea"/>
                <a:cs typeface="+mn-cs"/>
                <a:sym typeface="Calibri"/>
              </a:rPr>
              <a:t>https://abc-economie.banque-france.fr/leco-en-bref/quest-ce-que-la-politique-monetaire  </a:t>
            </a:r>
          </a:p>
          <a:p>
            <a:pPr lvl="0"/>
            <a:endParaRPr lang="en-US" noProof="1"/>
          </a:p>
        </p:txBody>
      </p:sp>
    </p:spTree>
    <p:extLst>
      <p:ext uri="{BB962C8B-B14F-4D97-AF65-F5344CB8AC3E}">
        <p14:creationId xmlns:p14="http://schemas.microsoft.com/office/powerpoint/2010/main" val="1935437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Shape 652"/>
          <p:cNvSpPr>
            <a:spLocks noGrp="1" noRot="1" noChangeAspect="1"/>
          </p:cNvSpPr>
          <p:nvPr>
            <p:ph type="sldImg"/>
          </p:nvPr>
        </p:nvSpPr>
        <p:spPr>
          <a:prstGeom prst="rect">
            <a:avLst/>
          </a:prstGeom>
        </p:spPr>
        <p:txBody>
          <a:bodyPr/>
          <a:lstStyle/>
          <a:p>
            <a:endParaRPr dirty="0"/>
          </a:p>
        </p:txBody>
      </p:sp>
      <p:sp>
        <p:nvSpPr>
          <p:cNvPr id="653" name="Shape 653"/>
          <p:cNvSpPr>
            <a:spLocks noGrp="1"/>
          </p:cNvSpPr>
          <p:nvPr>
            <p:ph type="body" sz="quarter" idx="1"/>
          </p:nvPr>
        </p:nvSpPr>
        <p:spPr>
          <a:prstGeom prst="rect">
            <a:avLst/>
          </a:prstGeom>
        </p:spPr>
        <p:txBody>
          <a:bodyPr/>
          <a:lstStyle/>
          <a:p>
            <a:pPr>
              <a:spcBef>
                <a:spcPts val="0"/>
              </a:spcBef>
            </a:pPr>
            <a:r>
              <a:rPr lang="en-US" b="1" noProof="1"/>
              <a:t>Exercice éventuel avec les élèves </a:t>
            </a:r>
            <a:r>
              <a:rPr lang="en-US" noProof="1"/>
              <a:t>:</a:t>
            </a:r>
          </a:p>
          <a:p>
            <a:pPr>
              <a:spcBef>
                <a:spcPts val="0"/>
              </a:spcBef>
            </a:pPr>
            <a:r>
              <a:rPr lang="en-US" u="sng" noProof="1"/>
              <a:t>remplir un chèque en inscrivant</a:t>
            </a:r>
            <a:r>
              <a:rPr lang="en-US" u="sng" baseline="0" noProof="1"/>
              <a:t> les m</a:t>
            </a:r>
            <a:r>
              <a:rPr lang="en-US" u="sng" noProof="1"/>
              <a:t>entions suivantes </a:t>
            </a:r>
            <a:r>
              <a:rPr lang="en-US" noProof="1"/>
              <a:t>:</a:t>
            </a:r>
          </a:p>
          <a:p>
            <a:pPr marL="171450" indent="-171450">
              <a:spcBef>
                <a:spcPts val="0"/>
              </a:spcBef>
              <a:buSzPct val="100000"/>
              <a:buChar char="-"/>
            </a:pPr>
            <a:r>
              <a:rPr lang="en-US" noProof="1"/>
              <a:t>le montant en chiffres </a:t>
            </a:r>
          </a:p>
          <a:p>
            <a:pPr marL="171450" indent="-171450">
              <a:spcBef>
                <a:spcPts val="0"/>
              </a:spcBef>
              <a:buSzPct val="100000"/>
              <a:buChar char="-"/>
            </a:pPr>
            <a:r>
              <a:rPr lang="en-US" noProof="1"/>
              <a:t>le montant</a:t>
            </a:r>
            <a:r>
              <a:rPr lang="en-US" baseline="0" noProof="1"/>
              <a:t> </a:t>
            </a:r>
            <a:r>
              <a:rPr lang="en-US" noProof="1"/>
              <a:t>en lettres ( en cas de divergence entre le montant en chiffres et celui en lettres, c’est ce dernier qui compte)</a:t>
            </a:r>
          </a:p>
          <a:p>
            <a:pPr marL="171450" indent="-171450">
              <a:spcBef>
                <a:spcPts val="0"/>
              </a:spcBef>
              <a:buSzPct val="100000"/>
              <a:buChar char="-"/>
            </a:pPr>
            <a:r>
              <a:rPr lang="en-US" noProof="1"/>
              <a:t>le nom du bénéficiaire (</a:t>
            </a:r>
            <a:r>
              <a:rPr lang="en-US" u="none" noProof="1"/>
              <a:t>la personne à qui on donne le chèque pour la payer</a:t>
            </a:r>
            <a:r>
              <a:rPr lang="en-US" noProof="1"/>
              <a:t>)</a:t>
            </a:r>
          </a:p>
          <a:p>
            <a:pPr marL="171450" indent="-171450">
              <a:spcBef>
                <a:spcPts val="0"/>
              </a:spcBef>
              <a:buSzPct val="100000"/>
              <a:buChar char="-"/>
            </a:pPr>
            <a:r>
              <a:rPr lang="en-US" noProof="1"/>
              <a:t>le lieu</a:t>
            </a:r>
          </a:p>
          <a:p>
            <a:pPr marL="171450" indent="-171450">
              <a:spcBef>
                <a:spcPts val="0"/>
              </a:spcBef>
              <a:buSzPct val="100000"/>
              <a:buChar char="-"/>
            </a:pPr>
            <a:r>
              <a:rPr lang="en-US" noProof="1"/>
              <a:t>la date</a:t>
            </a:r>
          </a:p>
          <a:p>
            <a:pPr marL="171450" indent="-171450">
              <a:spcBef>
                <a:spcPts val="0"/>
              </a:spcBef>
              <a:buSzPct val="100000"/>
              <a:buChar char="-"/>
            </a:pPr>
            <a:r>
              <a:rPr lang="en-US" noProof="1"/>
              <a:t>et la signature (seul le titulaire du compte peut signer)</a:t>
            </a:r>
          </a:p>
          <a:p>
            <a:pPr marL="171450" indent="-171450">
              <a:spcBef>
                <a:spcPts val="0"/>
              </a:spcBef>
              <a:buSzPct val="100000"/>
              <a:buChar char="-"/>
            </a:pPr>
            <a:endParaRPr lang="en-US" noProof="1"/>
          </a:p>
          <a:p>
            <a:pPr>
              <a:spcBef>
                <a:spcPts val="0"/>
              </a:spcBef>
            </a:pPr>
            <a:r>
              <a:rPr lang="en-US" b="1" u="sng" noProof="1"/>
              <a:t>À savoir :</a:t>
            </a:r>
          </a:p>
          <a:p>
            <a:pPr>
              <a:spcBef>
                <a:spcPts val="0"/>
              </a:spcBef>
            </a:pPr>
            <a:r>
              <a:rPr lang="en-US" noProof="1"/>
              <a:t>Un chèque français n’est valable qu’en France. La durée de validité d’un chèque est d’</a:t>
            </a:r>
            <a:r>
              <a:rPr lang="en-US" b="1" noProof="1"/>
              <a:t>un an et huit jours</a:t>
            </a:r>
            <a:r>
              <a:rPr lang="en-US" noProof="1"/>
              <a:t>.</a:t>
            </a:r>
          </a:p>
          <a:p>
            <a:pPr>
              <a:spcBef>
                <a:spcPts val="0"/>
              </a:spcBef>
            </a:pPr>
            <a:endParaRPr lang="en-US" noProof="1"/>
          </a:p>
          <a:p>
            <a:pPr>
              <a:spcBef>
                <a:spcPts val="0"/>
              </a:spcBef>
            </a:pPr>
            <a:r>
              <a:rPr lang="en-US" b="1" u="sng" noProof="1"/>
              <a:t>Points de vigilance :</a:t>
            </a:r>
          </a:p>
          <a:p>
            <a:pPr marL="171450" indent="-171450">
              <a:spcBef>
                <a:spcPts val="0"/>
              </a:spcBef>
              <a:buSzPct val="100000"/>
              <a:buFont typeface="Arial" panose="020B0604020202020204" pitchFamily="34" charset="0"/>
              <a:buChar char="•"/>
              <a:defRPr u="sng"/>
            </a:pPr>
            <a:r>
              <a:rPr lang="en-US" u="none" noProof="1"/>
              <a:t>Signer un chèque « en blanc »  signifie signer un chèque sans écrire la somme ou sans mentionner le bénéficiaire. Si vous le</a:t>
            </a:r>
            <a:r>
              <a:rPr lang="en-US" u="none" baseline="0" noProof="1"/>
              <a:t> faites, l</a:t>
            </a:r>
            <a:r>
              <a:rPr lang="en-US" u="none" noProof="1"/>
              <a:t>e risque est que la personne à qui vous le remettez,</a:t>
            </a:r>
            <a:r>
              <a:rPr lang="en-US" u="none" baseline="0" noProof="1"/>
              <a:t> </a:t>
            </a:r>
            <a:r>
              <a:rPr lang="en-US" u="none" noProof="1"/>
              <a:t>ou une personne qui le vole, inscrive le montant et le nom du bénéficiaire qu’elle veut sans vous consulter et que cela vous mette en difficulté. Il faut donc éviter de faire cela. </a:t>
            </a:r>
          </a:p>
          <a:p>
            <a:pPr marL="171450" indent="-171450">
              <a:spcBef>
                <a:spcPts val="0"/>
              </a:spcBef>
              <a:buSzPct val="100000"/>
              <a:buFont typeface="Arial" panose="020B0604020202020204" pitchFamily="34" charset="0"/>
              <a:buChar char="•"/>
              <a:defRPr u="sng"/>
            </a:pPr>
            <a:r>
              <a:rPr lang="en-US" u="none" noProof="1"/>
              <a:t>Insister sur le fait que le chèque</a:t>
            </a:r>
            <a:r>
              <a:rPr lang="en-US" u="none" baseline="0" noProof="1"/>
              <a:t> permet de retirer de l’argent d’un compte bancaire et que le montant du chèque sera débité de ce compte. Il faut donc s’assurer d’avoir la somme suffisante sur son compte quand on fait le chèque et jusqu’à ce qu’il soit encaissé.</a:t>
            </a:r>
          </a:p>
          <a:p>
            <a:pPr marL="171450" indent="-171450">
              <a:spcBef>
                <a:spcPts val="0"/>
              </a:spcBef>
              <a:buSzPct val="100000"/>
              <a:buFont typeface="Arial" panose="020B0604020202020204" pitchFamily="34" charset="0"/>
              <a:buChar char="•"/>
              <a:defRPr u="sng"/>
            </a:pPr>
            <a:endParaRPr lang="en-US" u="none" baseline="0" noProof="1"/>
          </a:p>
          <a:p>
            <a:pPr marL="0" indent="0">
              <a:spcBef>
                <a:spcPts val="0"/>
              </a:spcBef>
              <a:buSzPct val="100000"/>
              <a:buFont typeface="Arial" panose="020B0604020202020204" pitchFamily="34" charset="0"/>
              <a:buNone/>
              <a:defRPr u="sng"/>
            </a:pPr>
            <a:r>
              <a:rPr lang="en-US" b="1" u="sng" baseline="0" noProof="1"/>
              <a:t>Pour aller plus loin </a:t>
            </a:r>
            <a:r>
              <a:rPr lang="en-US" u="none" baseline="0" noProof="1"/>
              <a:t>:  https://www.youtube.com/watch?v=uGfJTJzUzJw (video CRESUS – Dilemme sur le chèque)</a:t>
            </a:r>
          </a:p>
          <a:p>
            <a:pPr marL="0" indent="0">
              <a:spcBef>
                <a:spcPts val="0"/>
              </a:spcBef>
              <a:buSzPct val="100000"/>
              <a:buFont typeface="Arial" panose="020B0604020202020204" pitchFamily="34" charset="0"/>
              <a:buNone/>
              <a:defRPr u="sng"/>
            </a:pPr>
            <a:endParaRPr lang="en-US" u="none" baseline="0" noProof="1"/>
          </a:p>
          <a:p>
            <a:pPr marL="0" indent="0">
              <a:spcBef>
                <a:spcPts val="0"/>
              </a:spcBef>
              <a:buSzPct val="100000"/>
              <a:buFont typeface="Arial" panose="020B0604020202020204" pitchFamily="34" charset="0"/>
              <a:buNone/>
              <a:defRPr u="sng"/>
            </a:pPr>
            <a:r>
              <a:rPr lang="en-US" b="1" u="sng" baseline="0" noProof="1"/>
              <a:t>Comment encaisser un chèque ? </a:t>
            </a:r>
          </a:p>
          <a:p>
            <a:r>
              <a:rPr lang="fr-FR" b="0" u="none" noProof="1"/>
              <a:t>Pour encaisser un chèque sur ton compte, tu dois mettre ta signature au dos du chèque (on parle « d’endos » ou « d’endosser ») pour pouvoir l’encaisser. Une fois que</a:t>
            </a:r>
            <a:r>
              <a:rPr lang="fr-FR" b="0" u="none" baseline="0" noProof="1"/>
              <a:t> tu as remis ton chèque à la banque, la banque en assure le traitement. Elle</a:t>
            </a:r>
            <a:r>
              <a:rPr lang="fr-FR" dirty="0"/>
              <a:t> n’est pas tenue de te faire l’avance des fonds, c’est-à-dire de créditer ton compte le jour du dépôt du chèque car il peut être rejeté plusieurs jours voire semaines après sa remise à l’encaissement, notamment si le solde du compte de l’émetteur du chèque n’est pas suffisant pour le payer (« chèque sans provision »).</a:t>
            </a:r>
          </a:p>
          <a:p>
            <a:pPr marL="0" indent="0">
              <a:spcBef>
                <a:spcPts val="0"/>
              </a:spcBef>
              <a:buSzPct val="100000"/>
              <a:buFont typeface="Arial" panose="020B0604020202020204" pitchFamily="34" charset="0"/>
              <a:buNone/>
              <a:defRPr u="sng"/>
            </a:pPr>
            <a:endParaRPr lang="en-US" b="0" u="none" noProof="1"/>
          </a:p>
        </p:txBody>
      </p:sp>
    </p:spTree>
    <p:extLst>
      <p:ext uri="{BB962C8B-B14F-4D97-AF65-F5344CB8AC3E}">
        <p14:creationId xmlns:p14="http://schemas.microsoft.com/office/powerpoint/2010/main" val="409781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Shape 708"/>
          <p:cNvSpPr>
            <a:spLocks noGrp="1" noRot="1" noChangeAspect="1"/>
          </p:cNvSpPr>
          <p:nvPr>
            <p:ph type="sldImg"/>
          </p:nvPr>
        </p:nvSpPr>
        <p:spPr>
          <a:prstGeom prst="rect">
            <a:avLst/>
          </a:prstGeom>
        </p:spPr>
        <p:txBody>
          <a:bodyPr/>
          <a:lstStyle/>
          <a:p>
            <a:endParaRPr dirty="0"/>
          </a:p>
        </p:txBody>
      </p:sp>
      <p:sp>
        <p:nvSpPr>
          <p:cNvPr id="709" name="Shape 709"/>
          <p:cNvSpPr>
            <a:spLocks noGrp="1"/>
          </p:cNvSpPr>
          <p:nvPr>
            <p:ph type="body" sz="quarter" idx="1"/>
          </p:nvPr>
        </p:nvSpPr>
        <p:spPr>
          <a:prstGeom prst="rect">
            <a:avLst/>
          </a:prstGeom>
        </p:spPr>
        <p:txBody>
          <a:bodyPr/>
          <a:lstStyle/>
          <a:p>
            <a:pPr>
              <a:spcBef>
                <a:spcPts val="400"/>
              </a:spcBef>
              <a:buFontTx/>
              <a:defRPr sz="2400" b="1">
                <a:solidFill>
                  <a:srgbClr val="002060"/>
                </a:solidFill>
                <a:latin typeface="Arial"/>
                <a:ea typeface="Arial"/>
                <a:cs typeface="Arial"/>
                <a:sym typeface="Arial"/>
              </a:defRPr>
            </a:pPr>
            <a:r>
              <a:rPr lang="fr-FR" b="1" u="sng" dirty="0"/>
              <a:t>L’essentiel : </a:t>
            </a:r>
          </a:p>
          <a:p>
            <a:pPr>
              <a:spcBef>
                <a:spcPts val="400"/>
              </a:spcBef>
              <a:buFontTx/>
              <a:defRPr sz="2400" b="1">
                <a:solidFill>
                  <a:srgbClr val="002060"/>
                </a:solidFill>
                <a:latin typeface="Arial"/>
                <a:ea typeface="Arial"/>
                <a:cs typeface="Arial"/>
                <a:sym typeface="Arial"/>
              </a:defRPr>
            </a:pPr>
            <a:endParaRPr lang="fr-FR" b="1" u="sng" dirty="0"/>
          </a:p>
          <a:p>
            <a:pPr latinLnBrk="0">
              <a:spcBef>
                <a:spcPts val="0"/>
              </a:spcBef>
              <a:buFontTx/>
              <a:defRPr u="sng">
                <a:solidFill>
                  <a:srgbClr val="002060"/>
                </a:solidFill>
              </a:defRPr>
            </a:pPr>
            <a:r>
              <a:rPr lang="fr-FR" sz="1200" u="none" baseline="0" dirty="0">
                <a:solidFill>
                  <a:srgbClr val="002060"/>
                </a:solidFill>
                <a:latin typeface="+mn-lt"/>
                <a:ea typeface="+mn-ea"/>
                <a:cs typeface="+mn-cs"/>
                <a:sym typeface="Calibri"/>
              </a:rPr>
              <a:t>Il existe plusieurs types de carte bancaire :</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retrait (carte qui permet seulement de retirer de l’argent à un distributeur de billets)</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débit (débit immédiat : la dépense est immédiatement débitée sur le compte). Certaines de ces cartes peuvent être à autorisation systématique, c’est-à-dire que le solde du compte est vérifié à chaque achat)</a:t>
            </a:r>
          </a:p>
          <a:p>
            <a:pPr marL="171450" indent="-171450" latinLnBrk="0">
              <a:spcBef>
                <a:spcPts val="0"/>
              </a:spcBef>
              <a:buFont typeface="Arial" panose="020B0604020202020204" pitchFamily="34" charset="0"/>
              <a:buChar char="•"/>
              <a:defRPr u="sng">
                <a:solidFill>
                  <a:srgbClr val="002060"/>
                </a:solidFill>
              </a:defRPr>
            </a:pPr>
            <a:r>
              <a:rPr lang="fr-FR" sz="1200" u="none" baseline="0" noProof="0" dirty="0">
                <a:solidFill>
                  <a:srgbClr val="002060"/>
                </a:solidFill>
                <a:latin typeface="+mn-lt"/>
                <a:ea typeface="+mn-ea"/>
                <a:cs typeface="+mn-cs"/>
                <a:sym typeface="Calibri"/>
              </a:rPr>
              <a:t>la carte de crédit (débit différé : les dépenses sont regroupées et débitées en une seule fois à la fin du mois)</a:t>
            </a:r>
          </a:p>
          <a:p>
            <a:pPr>
              <a:spcBef>
                <a:spcPts val="0"/>
              </a:spcBef>
              <a:defRPr u="sng">
                <a:solidFill>
                  <a:srgbClr val="002060"/>
                </a:solidFill>
              </a:defRPr>
            </a:pPr>
            <a:endParaRPr lang="en-US" u="none" noProof="1"/>
          </a:p>
          <a:p>
            <a:pPr>
              <a:spcBef>
                <a:spcPts val="0"/>
              </a:spcBef>
              <a:defRPr u="sng">
                <a:solidFill>
                  <a:srgbClr val="002060"/>
                </a:solidFill>
              </a:defRPr>
            </a:pPr>
            <a:r>
              <a:rPr lang="en-US" u="none" noProof="1"/>
              <a:t>Insister sur le fait que la carte bancaire permet de retirer de l’argent d’un compte bancaire et que cet</a:t>
            </a:r>
            <a:r>
              <a:rPr lang="en-US" u="none" baseline="0" noProof="1"/>
              <a:t> </a:t>
            </a:r>
            <a:r>
              <a:rPr lang="en-US" u="none" noProof="1"/>
              <a:t>argent sera débité de ce compte</a:t>
            </a:r>
            <a:r>
              <a:rPr lang="en-US" u="none" baseline="0" noProof="1"/>
              <a:t> :</a:t>
            </a:r>
            <a:r>
              <a:rPr lang="en-US" u="none" noProof="1"/>
              <a:t> ce n’est pas une opération virtuelle</a:t>
            </a:r>
            <a:r>
              <a:rPr lang="en-US" u="none" baseline="0" noProof="1"/>
              <a:t> !</a:t>
            </a:r>
          </a:p>
          <a:p>
            <a:pPr>
              <a:spcBef>
                <a:spcPts val="0"/>
              </a:spcBef>
              <a:defRPr u="sng">
                <a:solidFill>
                  <a:srgbClr val="002060"/>
                </a:solidFill>
              </a:defRPr>
            </a:pPr>
            <a:endParaRPr lang="en-US" u="none" baseline="0" noProof="1"/>
          </a:p>
          <a:p>
            <a:pPr>
              <a:spcBef>
                <a:spcPts val="0"/>
              </a:spcBef>
              <a:defRPr u="sng">
                <a:solidFill>
                  <a:srgbClr val="002060"/>
                </a:solidFill>
              </a:defRPr>
            </a:pPr>
            <a:r>
              <a:rPr lang="en-US" u="none" baseline="0" noProof="1"/>
              <a:t>A noter que certaines banques proposent une carte bancaire gratuite et d’autres non ou les intègrent dans des packs de services bancaires payants. </a:t>
            </a:r>
          </a:p>
          <a:p>
            <a:pPr>
              <a:spcBef>
                <a:spcPts val="0"/>
              </a:spcBef>
              <a:defRPr u="sng">
                <a:solidFill>
                  <a:srgbClr val="002060"/>
                </a:solidFill>
              </a:defRPr>
            </a:pPr>
            <a:endParaRPr lang="en-US" u="none" baseline="0" noProof="1"/>
          </a:p>
          <a:p>
            <a:pPr>
              <a:spcBef>
                <a:spcPts val="0"/>
              </a:spcBef>
              <a:defRPr u="sng">
                <a:solidFill>
                  <a:srgbClr val="002060"/>
                </a:solidFill>
              </a:defRPr>
            </a:pPr>
            <a:r>
              <a:rPr lang="en-US" u="none" baseline="0" noProof="1"/>
              <a:t>Certaines banques proposent, sous la responsabilité des parents, des cartes bancaires pour des mineurs (dès 10 ans) avec contrôle parental (paramétrage des plafonds de dépenses et de retraits, suivi par application, certains achats peuvent être bloqués – tabac, alcool, jeux d’argent en ligne…).</a:t>
            </a:r>
            <a:endParaRPr lang="en-US" u="none" noProof="1"/>
          </a:p>
          <a:p>
            <a:pPr>
              <a:spcBef>
                <a:spcPts val="0"/>
              </a:spcBef>
              <a:defRPr u="sng">
                <a:solidFill>
                  <a:srgbClr val="002060"/>
                </a:solidFill>
              </a:defRPr>
            </a:pPr>
            <a:endParaRPr lang="en-US" u="none" noProof="1"/>
          </a:p>
          <a:p>
            <a:r>
              <a:rPr lang="fr-FR" b="1" dirty="0"/>
              <a:t>Comment bien utiliser sa carte ?</a:t>
            </a:r>
          </a:p>
          <a:p>
            <a:pPr marL="171450" indent="-171450">
              <a:buFont typeface="Arial" panose="020B0604020202020204" pitchFamily="34" charset="0"/>
              <a:buChar char="•"/>
            </a:pPr>
            <a:r>
              <a:rPr lang="fr-FR" dirty="0">
                <a:solidFill>
                  <a:srgbClr val="213B76"/>
                </a:solidFill>
              </a:rPr>
              <a:t>Dès réception de sa carte, apposer sa signature au dos. </a:t>
            </a:r>
          </a:p>
          <a:p>
            <a:pPr marL="171450" indent="-171450">
              <a:buFont typeface="Arial" panose="020B0604020202020204" pitchFamily="34" charset="0"/>
              <a:buChar char="•"/>
            </a:pPr>
            <a:r>
              <a:rPr lang="fr-FR" dirty="0">
                <a:solidFill>
                  <a:srgbClr val="213B76"/>
                </a:solidFill>
              </a:rPr>
              <a:t>Ne jamais conserver son code avec sa carte.</a:t>
            </a:r>
          </a:p>
          <a:p>
            <a:pPr marL="171450" indent="-171450">
              <a:buFont typeface="Arial" panose="020B0604020202020204" pitchFamily="34" charset="0"/>
              <a:buChar char="•"/>
            </a:pPr>
            <a:r>
              <a:rPr lang="fr-FR" b="0" dirty="0">
                <a:solidFill>
                  <a:srgbClr val="213B76"/>
                </a:solidFill>
                <a:latin typeface="Arial" panose="020B0604020202020204" pitchFamily="34" charset="0"/>
                <a:cs typeface="Arial" panose="020B0604020202020204" pitchFamily="34" charset="0"/>
              </a:rPr>
              <a:t>Lors d’un achat, vérifier le montant de la transaction qui s’affiche.</a:t>
            </a:r>
          </a:p>
          <a:p>
            <a:pPr marL="171450" indent="-171450">
              <a:buFont typeface="Arial" panose="020B0604020202020204" pitchFamily="34" charset="0"/>
              <a:buChar char="•"/>
            </a:pPr>
            <a:r>
              <a:rPr lang="fr-FR" dirty="0">
                <a:solidFill>
                  <a:srgbClr val="213B76"/>
                </a:solidFill>
              </a:rPr>
              <a:t>Conserver ses tickets de carte bancaire </a:t>
            </a:r>
            <a:r>
              <a:rPr lang="fr-FR" dirty="0">
                <a:effectLst/>
              </a:rPr>
              <a:t>jusqu’à réception de son relevé de compte pour vérifier que les montants correspondent</a:t>
            </a:r>
            <a:r>
              <a:rPr lang="fr-FR" baseline="0" dirty="0">
                <a:effectLst/>
              </a:rPr>
              <a:t> et qu’il n’y a pas eu de paiement frauduleux prélevé sur le compte</a:t>
            </a:r>
            <a:r>
              <a:rPr lang="fr-FR" dirty="0">
                <a:solidFill>
                  <a:srgbClr val="213B76"/>
                </a:solidFill>
              </a:rPr>
              <a:t> .</a:t>
            </a:r>
          </a:p>
          <a:p>
            <a:pPr marL="171450" indent="-171450">
              <a:buFont typeface="Arial" panose="020B0604020202020204" pitchFamily="34" charset="0"/>
              <a:buChar char="•"/>
            </a:pPr>
            <a:r>
              <a:rPr lang="fr-FR" u="sng" dirty="0">
                <a:solidFill>
                  <a:srgbClr val="213B76"/>
                </a:solidFill>
              </a:rPr>
              <a:t>Faire opposition rapidement en cas de perte ou de vol.</a:t>
            </a:r>
          </a:p>
          <a:p>
            <a:pPr>
              <a:spcBef>
                <a:spcPts val="0"/>
              </a:spcBef>
              <a:defRPr u="sng">
                <a:solidFill>
                  <a:srgbClr val="002060"/>
                </a:solidFill>
              </a:defRPr>
            </a:pPr>
            <a:endParaRPr lang="en-US" b="1" u="none" baseline="0" noProof="1"/>
          </a:p>
          <a:p>
            <a:pPr>
              <a:spcBef>
                <a:spcPts val="0"/>
              </a:spcBef>
              <a:defRPr u="sng">
                <a:solidFill>
                  <a:srgbClr val="002060"/>
                </a:solidFill>
              </a:defRPr>
            </a:pPr>
            <a:r>
              <a:rPr lang="en-US" b="1" u="sng" baseline="0" noProof="1"/>
              <a:t>À  savoir : </a:t>
            </a:r>
            <a:endParaRPr lang="en-US" b="1" u="sng" noProof="1"/>
          </a:p>
          <a:p>
            <a:endParaRPr lang="fr-FR" dirty="0">
              <a:effectLst/>
            </a:endParaRPr>
          </a:p>
          <a:p>
            <a:pPr algn="just"/>
            <a:r>
              <a:rPr lang="fr-FR" altLang="fr-FR" baseline="0" dirty="0">
                <a:latin typeface="Times" panose="02020603050405020304" pitchFamily="18" charset="0"/>
              </a:rPr>
              <a:t>En cas de vol ou de perte de sa carte bancaire, il faut faire opposition en appelant soit un numéro interbancaire disponible 7jours sur 7, 24h/24, soit le numéro fourni par sa banque lors de la souscription de la carte, ou bien encore le numéro figurant sur les distributeurs de billets.  À partir de l’opposition, la banque va rendre la carte et ses données inutilisables.</a:t>
            </a:r>
          </a:p>
          <a:p>
            <a:r>
              <a:rPr lang="fr-FR" sz="1200" b="0" i="0" dirty="0">
                <a:effectLst/>
                <a:latin typeface="+mn-lt"/>
                <a:ea typeface="+mn-ea"/>
                <a:cs typeface="+mn-cs"/>
                <a:sym typeface="Calibri"/>
              </a:rPr>
              <a:t>Toutes les opérations faites avant l’opposition sont à la charge du titulaire de la carte s'il a fait preuve de négligence grave notamment en ne conservant pas en sécurité son </a:t>
            </a:r>
            <a:r>
              <a:rPr lang="fr-FR" sz="1200" b="0" i="0" u="none" strike="noStrike" dirty="0">
                <a:effectLst/>
                <a:latin typeface="+mn-lt"/>
                <a:ea typeface="+mn-ea"/>
                <a:cs typeface="+mn-cs"/>
                <a:sym typeface="Calibri"/>
              </a:rPr>
              <a:t>code</a:t>
            </a:r>
            <a:r>
              <a:rPr lang="fr-FR" sz="1200" b="0" i="0" u="none" strike="noStrike" baseline="0" dirty="0">
                <a:effectLst/>
                <a:latin typeface="+mn-lt"/>
                <a:ea typeface="+mn-ea"/>
                <a:cs typeface="+mn-cs"/>
                <a:sym typeface="Calibri"/>
              </a:rPr>
              <a:t> confidentiel ou s’il a </a:t>
            </a:r>
            <a:r>
              <a:rPr lang="fr-FR" sz="1200" b="0" i="0" dirty="0">
                <a:effectLst/>
                <a:latin typeface="+mn-lt"/>
                <a:ea typeface="+mn-ea"/>
                <a:cs typeface="+mn-cs"/>
                <a:sym typeface="Calibri"/>
              </a:rPr>
              <a:t>agi de façon frauduleuse en faisant par exemple une fausse déclaration de perte ou de vol.</a:t>
            </a:r>
          </a:p>
          <a:p>
            <a:r>
              <a:rPr lang="fr-FR" sz="1200" b="0" i="0" dirty="0">
                <a:effectLst/>
                <a:latin typeface="+mn-lt"/>
                <a:ea typeface="+mn-ea"/>
                <a:cs typeface="+mn-cs"/>
                <a:sym typeface="Calibri"/>
              </a:rPr>
              <a:t>En revanche, toutes les opérations seront prises en charge par la banque si le code confidentiel n'a pas été utilisé, si la carte a été contrefaite ou détournée, et bien sûr</a:t>
            </a:r>
            <a:r>
              <a:rPr lang="fr-FR" sz="1200" b="0" i="0" baseline="0" dirty="0">
                <a:effectLst/>
                <a:latin typeface="+mn-lt"/>
                <a:ea typeface="+mn-ea"/>
                <a:cs typeface="+mn-cs"/>
                <a:sym typeface="Calibri"/>
              </a:rPr>
              <a:t> pour les </a:t>
            </a:r>
            <a:r>
              <a:rPr lang="fr-FR" sz="1200" b="0" i="0" dirty="0">
                <a:effectLst/>
                <a:latin typeface="+mn-lt"/>
                <a:ea typeface="+mn-ea"/>
                <a:cs typeface="+mn-cs"/>
                <a:sym typeface="Calibri"/>
              </a:rPr>
              <a:t>opérations faites après l'enregistrement de l'opposition.</a:t>
            </a:r>
          </a:p>
          <a:p>
            <a:pPr algn="just"/>
            <a:endParaRPr lang="fr-FR" altLang="fr-FR" baseline="0" dirty="0">
              <a:latin typeface="Times" panose="02020603050405020304" pitchFamily="18" charset="0"/>
            </a:endParaRPr>
          </a:p>
          <a:p>
            <a:endParaRPr lang="fr-FR" baseline="0" dirty="0"/>
          </a:p>
          <a:p>
            <a:endParaRPr lang="fr-FR" baseline="0" dirty="0"/>
          </a:p>
          <a:p>
            <a:endParaRPr lang="fr-FR" baseline="0" dirty="0"/>
          </a:p>
        </p:txBody>
      </p:sp>
    </p:spTree>
    <p:extLst>
      <p:ext uri="{BB962C8B-B14F-4D97-AF65-F5344CB8AC3E}">
        <p14:creationId xmlns:p14="http://schemas.microsoft.com/office/powerpoint/2010/main" val="3253266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b="1" u="sng" baseline="0" dirty="0"/>
              <a:t>Pour aller plus loin sur le paiement avec son mobile</a:t>
            </a:r>
            <a:r>
              <a:rPr lang="fr-FR" baseline="0" dirty="0"/>
              <a:t> : https://www.youtube.com/watch?v=yEuZCgp3Qi4 (vidéo La Minute Cash)</a:t>
            </a:r>
            <a:endParaRPr lang="fr-FR" dirty="0"/>
          </a:p>
          <a:p>
            <a:pPr algn="just">
              <a:spcBef>
                <a:spcPts val="0"/>
              </a:spcBef>
            </a:pPr>
            <a:endParaRPr lang="fr-FR" b="1" dirty="0"/>
          </a:p>
          <a:p>
            <a:r>
              <a:rPr lang="fr-FR" sz="1200" dirty="0">
                <a:effectLst/>
                <a:latin typeface="+mn-lt"/>
                <a:ea typeface="+mn-ea"/>
                <a:cs typeface="+mn-cs"/>
                <a:sym typeface="Calibri"/>
              </a:rPr>
              <a:t>Rentré profondément dans les habitudes de consommation, le paiement CB sans contact n'a cessé de progresser ces dernières années. En 2021, la croissance du nombre de paiements CB sans contact a été soutenue, totalisant 7,4 Mds d'opérations (3,4 en 2019, 5,1 en 2020).</a:t>
            </a:r>
          </a:p>
          <a:p>
            <a:r>
              <a:rPr lang="fr-FR" sz="1200" dirty="0">
                <a:effectLst/>
                <a:latin typeface="+mn-lt"/>
                <a:ea typeface="+mn-ea"/>
                <a:cs typeface="+mn-cs"/>
                <a:sym typeface="Calibri"/>
              </a:rPr>
              <a:t>En 2021 , 46 % des paiements par carte ou mobile ont été effectués en mode sans contact. (En 2020, près de 37 % )</a:t>
            </a:r>
          </a:p>
          <a:p>
            <a:r>
              <a:rPr lang="fr-FR" sz="1200" dirty="0">
                <a:effectLst/>
                <a:latin typeface="+mn-lt"/>
                <a:ea typeface="+mn-ea"/>
                <a:cs typeface="+mn-cs"/>
                <a:sym typeface="Calibri"/>
              </a:rPr>
              <a:t>4,8 % des paiements en mode sans contact ont été effectués par mobile (+177 % par rapport à 2020). </a:t>
            </a:r>
          </a:p>
          <a:p>
            <a:pPr algn="just">
              <a:spcBef>
                <a:spcPts val="0"/>
              </a:spcBef>
            </a:pPr>
            <a:endParaRPr lang="fr-FR" b="1" dirty="0"/>
          </a:p>
          <a:p>
            <a:pPr algn="just">
              <a:spcBef>
                <a:spcPts val="0"/>
              </a:spcBef>
            </a:pPr>
            <a:r>
              <a:rPr lang="fr-FR" b="1" dirty="0"/>
              <a:t>Norme NFC (Near Field Communication) </a:t>
            </a:r>
            <a:endParaRPr lang="fr-FR" b="0" dirty="0"/>
          </a:p>
          <a:p>
            <a:pPr algn="just">
              <a:spcBef>
                <a:spcPts val="0"/>
              </a:spcBef>
            </a:pPr>
            <a:r>
              <a:rPr lang="fr-FR" dirty="0"/>
              <a:t>C’est la</a:t>
            </a:r>
            <a:r>
              <a:rPr lang="fr-FR" baseline="0" dirty="0"/>
              <a:t> technologie la plus utilisée. C</a:t>
            </a:r>
            <a:r>
              <a:rPr lang="fr-FR" dirty="0"/>
              <a:t>’est ce qui permet à deux appareils ou deux objets (carte/terminal de paiement ou téléphone/terminal de paiement ou téléphone/téléphone) de communiquer entre eux en les approchant l'un de l'autre. Elle est utilisée pour le paiement sans contact par carte et pour la plupart des applications mobiles de paiement sans contact.</a:t>
            </a:r>
          </a:p>
          <a:p>
            <a:pPr algn="just">
              <a:spcBef>
                <a:spcPts val="0"/>
              </a:spcBef>
            </a:pPr>
            <a:r>
              <a:rPr lang="fr-FR" baseline="0" dirty="0"/>
              <a:t>Le paiement se fait par simple rapprochement d’une carte ou d’un téléphone près de la borne d’un terminal de paiement </a:t>
            </a:r>
            <a:r>
              <a:rPr lang="fr-FR" b="1" baseline="0" dirty="0"/>
              <a:t>sans avoir à saisir de code confidentiel</a:t>
            </a:r>
            <a:r>
              <a:rPr lang="fr-FR" baseline="0" dirty="0"/>
              <a:t>.  </a:t>
            </a:r>
          </a:p>
          <a:p>
            <a:pPr algn="just">
              <a:spcBef>
                <a:spcPts val="0"/>
              </a:spcBef>
            </a:pPr>
            <a:endParaRPr lang="fr-FR" b="1" dirty="0"/>
          </a:p>
          <a:p>
            <a:pPr algn="just">
              <a:spcBef>
                <a:spcPts val="0"/>
              </a:spcBef>
            </a:pPr>
            <a:r>
              <a:rPr lang="fr-FR" b="1" dirty="0"/>
              <a:t>Actuellement, le montant maximum pour payer sans contact chez un commerçant est de 50 euros</a:t>
            </a:r>
            <a:r>
              <a:rPr lang="fr-FR" b="1" baseline="0" dirty="0"/>
              <a:t> </a:t>
            </a:r>
            <a:r>
              <a:rPr lang="fr-FR" baseline="0" dirty="0"/>
              <a:t>par achat. D’autres limites sont prévues  : un </a:t>
            </a:r>
            <a:r>
              <a:rPr lang="fr-FR" b="0" dirty="0"/>
              <a:t>nombre maximum de paiements sans contact consécutifs et</a:t>
            </a:r>
            <a:r>
              <a:rPr lang="fr-FR" b="0" baseline="0" dirty="0"/>
              <a:t> un </a:t>
            </a:r>
            <a:r>
              <a:rPr lang="fr-FR" b="0" dirty="0"/>
              <a:t>montant maximum d</a:t>
            </a:r>
            <a:r>
              <a:rPr lang="fr-FR" dirty="0"/>
              <a:t>e paiements sans contact consécutifs.</a:t>
            </a:r>
          </a:p>
          <a:p>
            <a:pPr algn="just">
              <a:spcBef>
                <a:spcPts val="0"/>
              </a:spcBef>
            </a:pPr>
            <a:endParaRPr lang="fr-FR" dirty="0"/>
          </a:p>
          <a:p>
            <a:pPr algn="just">
              <a:spcBef>
                <a:spcPts val="0"/>
              </a:spcBef>
            </a:pPr>
            <a:r>
              <a:rPr lang="fr-FR" b="1" dirty="0"/>
              <a:t>Intérêts</a:t>
            </a:r>
            <a:r>
              <a:rPr lang="fr-FR" dirty="0"/>
              <a:t> </a:t>
            </a:r>
            <a:r>
              <a:rPr lang="fr-FR" b="0" dirty="0"/>
              <a:t>: simple, rapide, personne ne voit le code.</a:t>
            </a:r>
          </a:p>
          <a:p>
            <a:pPr algn="just">
              <a:spcBef>
                <a:spcPts val="0"/>
              </a:spcBef>
              <a:defRPr b="1"/>
            </a:pPr>
            <a:r>
              <a:rPr lang="fr-FR" dirty="0"/>
              <a:t>Limites </a:t>
            </a:r>
            <a:r>
              <a:rPr lang="fr-FR" b="0" dirty="0"/>
              <a:t>: Si on vous vole la carte ou le téléphone,</a:t>
            </a:r>
            <a:r>
              <a:rPr lang="fr-FR" b="0" baseline="0" dirty="0"/>
              <a:t> le voleur </a:t>
            </a:r>
            <a:r>
              <a:rPr lang="fr-FR" b="0" dirty="0"/>
              <a:t>peut faire certains achats internet ou payer sans contact (dans la limite des plafonds). Attention à la fraude :</a:t>
            </a:r>
            <a:r>
              <a:rPr lang="fr-FR" b="0" baseline="0" dirty="0"/>
              <a:t> il faut porter sa carte ou son portable dans des endroits peu accessibles (pas dans la poche arrière de son pantalon par exemple).  En cas de perte ou de vol, il faut faire immédiatement opposition.</a:t>
            </a:r>
          </a:p>
          <a:p>
            <a:pPr algn="just">
              <a:spcBef>
                <a:spcPts val="0"/>
              </a:spcBef>
            </a:pPr>
            <a:endParaRPr lang="fr-FR" dirty="0"/>
          </a:p>
          <a:p>
            <a:pPr algn="just">
              <a:spcBef>
                <a:spcPts val="0"/>
              </a:spcBef>
            </a:pPr>
            <a:r>
              <a:rPr lang="fr-FR" b="1" u="sng" dirty="0">
                <a:effectLst>
                  <a:outerShdw blurRad="38100" dist="38100" dir="2700000" algn="tl">
                    <a:srgbClr val="000000">
                      <a:alpha val="43137"/>
                    </a:srgbClr>
                  </a:outerShdw>
                </a:effectLst>
              </a:rPr>
              <a:t>À savoir :</a:t>
            </a:r>
          </a:p>
          <a:p>
            <a:pPr marL="171450" indent="-171450" algn="just">
              <a:spcBef>
                <a:spcPts val="0"/>
              </a:spcBef>
              <a:buFont typeface="Arial" panose="020B0604020202020204" pitchFamily="34" charset="0"/>
              <a:buChar char="•"/>
            </a:pPr>
            <a:r>
              <a:rPr lang="fr-FR" dirty="0"/>
              <a:t>Pour</a:t>
            </a:r>
            <a:r>
              <a:rPr lang="fr-FR" baseline="0" dirty="0"/>
              <a:t> la carte, on peut demander à sa banque de désactiver la fonction sans contact.</a:t>
            </a:r>
          </a:p>
          <a:p>
            <a:pPr marL="171450" indent="-171450" algn="just">
              <a:spcBef>
                <a:spcPts val="0"/>
              </a:spcBef>
              <a:buFont typeface="Arial" panose="020B0604020202020204" pitchFamily="34" charset="0"/>
              <a:buChar char="•"/>
            </a:pPr>
            <a:r>
              <a:rPr lang="fr-FR" baseline="0" dirty="0"/>
              <a:t>Le paiement par téléphone nécessite d’avoir un smartphone, un compte bancaire  et une application sur son smartphone permettant de payer.</a:t>
            </a:r>
          </a:p>
          <a:p>
            <a:pPr marL="171450" indent="-171450" algn="just">
              <a:spcBef>
                <a:spcPts val="0"/>
              </a:spcBef>
              <a:buFont typeface="Arial" panose="020B0604020202020204" pitchFamily="34" charset="0"/>
              <a:buChar char="•"/>
            </a:pPr>
            <a:endParaRPr lang="fr-FR" baseline="0" dirty="0"/>
          </a:p>
          <a:p>
            <a:pPr marL="171450" indent="-171450" algn="just">
              <a:spcBef>
                <a:spcPts val="0"/>
              </a:spcBef>
              <a:buFont typeface="Arial" panose="020B0604020202020204" pitchFamily="34" charset="0"/>
              <a:buChar char="•"/>
            </a:pPr>
            <a:endParaRPr lang="fr-FR" baseline="0" dirty="0"/>
          </a:p>
          <a:p>
            <a:pPr marL="171450" indent="-171450" algn="just">
              <a:spcBef>
                <a:spcPts val="0"/>
              </a:spcBef>
              <a:buFont typeface="Arial" panose="020B0604020202020204" pitchFamily="34" charset="0"/>
              <a:buChar char="•"/>
            </a:pPr>
            <a:endParaRPr lang="fr-FR" baseline="0" dirty="0"/>
          </a:p>
          <a:p>
            <a:pPr marL="171450" indent="-171450" algn="l">
              <a:spcBef>
                <a:spcPts val="0"/>
              </a:spcBef>
              <a:buFont typeface="Arial" panose="020B0604020202020204" pitchFamily="34" charset="0"/>
              <a:buChar char="•"/>
            </a:pPr>
            <a:endParaRPr lang="fr-FR" baseline="0"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28</a:t>
            </a:fld>
            <a:endParaRPr lang="fr-FR" dirty="0">
              <a:solidFill>
                <a:prstClr val="black"/>
              </a:solidFill>
            </a:endParaRPr>
          </a:p>
        </p:txBody>
      </p:sp>
    </p:spTree>
    <p:extLst>
      <p:ext uri="{BB962C8B-B14F-4D97-AF65-F5344CB8AC3E}">
        <p14:creationId xmlns:p14="http://schemas.microsoft.com/office/powerpoint/2010/main" val="2419409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Faire participer les élèves en les interrogeant sur des </a:t>
            </a:r>
            <a:r>
              <a:rPr lang="fr-FR" i="1" baseline="0" dirty="0"/>
              <a:t>expériences vécues et/ou entendues</a:t>
            </a:r>
            <a:endParaRPr lang="fr-FR" i="1" dirty="0"/>
          </a:p>
          <a:p>
            <a:endParaRPr lang="fr-FR" dirty="0"/>
          </a:p>
          <a:p>
            <a:r>
              <a:rPr lang="fr-FR" dirty="0"/>
              <a:t>Quelques précautions à prendre (liste non exhaustive) :</a:t>
            </a:r>
          </a:p>
          <a:p>
            <a:endParaRPr lang="fr-FR" dirty="0"/>
          </a:p>
          <a:p>
            <a:pPr>
              <a:buFont typeface="Wingdings" panose="05000000000000000000" pitchFamily="2" charset="2"/>
              <a:buNone/>
            </a:pPr>
            <a:r>
              <a:rPr lang="fr-FR" sz="2200" b="1" dirty="0">
                <a:solidFill>
                  <a:srgbClr val="002060"/>
                </a:solidFill>
                <a:cs typeface="Arial" panose="020B0604020202020204" pitchFamily="34" charset="0"/>
              </a:rPr>
              <a:t>Retraits au distributeur de billets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Composer le code à l’abri des regards indiscrets, en plaçant sa main au dessus du clavier pour taper le code, ne pas le communiquer</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Préférer les distributeurs équipés de caméras de surveillance ou situés à l’intérieur des agences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se laisser distraire par des inconnus au moment où on fait l’opération (cela peut être une technique pour faire diversion pendant qu’un complice va prendre les billets ou la carte)</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Vérifier si l’appareil n’est pas altéré </a:t>
            </a:r>
          </a:p>
          <a:p>
            <a:pPr marL="171450" lvl="1" indent="-171450">
              <a:buFont typeface="Arial" panose="020B0604020202020204" pitchFamily="34" charset="0"/>
              <a:buChar char="•"/>
            </a:pPr>
            <a:endParaRPr lang="fr-FR" dirty="0"/>
          </a:p>
          <a:p>
            <a:pPr>
              <a:buFont typeface="Wingdings" panose="05000000000000000000" pitchFamily="2" charset="2"/>
              <a:buNone/>
            </a:pPr>
            <a:r>
              <a:rPr lang="fr-FR" sz="2200" b="1" dirty="0">
                <a:solidFill>
                  <a:srgbClr val="002060"/>
                </a:solidFill>
                <a:cs typeface="Arial" panose="020B0604020202020204" pitchFamily="34" charset="0"/>
              </a:rPr>
              <a:t>Utilisation d’une carte bancaire : </a:t>
            </a:r>
          </a:p>
          <a:p>
            <a:pPr marL="171450" marR="0" lvl="1" indent="-171450" defTabSz="91440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Dès réception de sa carte, apposer sa signature au dos</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La conserver dans un lieu sûr : ne pas la laisser dans son véhicule par exemple</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communiquer son code : ne pas l’écrire mais l’apprendre par </a:t>
            </a:r>
            <a:r>
              <a:rPr lang="en-US" sz="1200" noProof="1">
                <a:effectLst/>
                <a:latin typeface="+mn-lt"/>
                <a:ea typeface="+mn-ea"/>
                <a:cs typeface="+mn-cs"/>
                <a:sym typeface="Calibri"/>
              </a:rPr>
              <a:t>coeur</a:t>
            </a:r>
          </a:p>
          <a:p>
            <a:pPr marL="171450" lvl="1" indent="-171450" latinLnBrk="0">
              <a:spcBef>
                <a:spcPts val="400"/>
              </a:spcBef>
              <a:buFont typeface="Arial" panose="020B0604020202020204" pitchFamily="34" charset="0"/>
              <a:buChar char="•"/>
            </a:pPr>
            <a:r>
              <a:rPr lang="fr-FR" sz="1200" dirty="0">
                <a:effectLst/>
                <a:latin typeface="+mn-lt"/>
                <a:ea typeface="+mn-ea"/>
                <a:cs typeface="+mn-cs"/>
                <a:sym typeface="Calibri"/>
              </a:rPr>
              <a:t>Ne pas prêter sa carte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FR" sz="2000" b="1" strike="sngStrike" dirty="0"/>
          </a:p>
          <a:p>
            <a:pPr>
              <a:buFont typeface="Wingdings" panose="05000000000000000000" pitchFamily="2" charset="2"/>
              <a:buNone/>
            </a:pPr>
            <a:r>
              <a:rPr lang="fr-FR" sz="2200" b="1" dirty="0">
                <a:solidFill>
                  <a:srgbClr val="002060"/>
                </a:solidFill>
                <a:cs typeface="Arial" panose="020B0604020202020204" pitchFamily="34" charset="0"/>
              </a:rPr>
              <a:t>Achats en ligne</a:t>
            </a:r>
          </a:p>
          <a:p>
            <a:pPr marL="171450" indent="-171450">
              <a:buFont typeface="Arial" panose="020B0604020202020204" pitchFamily="34" charset="0"/>
              <a:buChar char="•"/>
            </a:pPr>
            <a:r>
              <a:rPr lang="fr-FR" sz="1200" dirty="0">
                <a:effectLst/>
                <a:latin typeface="+mn-lt"/>
                <a:ea typeface="+mn-ea"/>
                <a:cs typeface="+mn-cs"/>
                <a:sym typeface="Calibri"/>
              </a:rPr>
              <a:t>Ne pas stocker de coordonnées bancaires sur son ordinateur (numéro de carte, numéro de compte, relevé d’identité bancaire, etc...), éviter de les transmettre par simple courriel </a:t>
            </a:r>
          </a:p>
          <a:p>
            <a:pPr marL="171450" indent="-171450">
              <a:buFont typeface="Arial" panose="020B0604020202020204" pitchFamily="34" charset="0"/>
              <a:buChar char="•"/>
            </a:pPr>
            <a:r>
              <a:rPr lang="fr-FR" sz="1200" dirty="0">
                <a:effectLst/>
                <a:latin typeface="+mn-lt"/>
                <a:ea typeface="+mn-ea"/>
                <a:cs typeface="+mn-cs"/>
                <a:sym typeface="Calibri"/>
              </a:rPr>
              <a:t>Vérifier que le site internet est sécurisé</a:t>
            </a:r>
            <a:r>
              <a:rPr lang="fr-FR" sz="1200" baseline="0" dirty="0">
                <a:effectLst/>
                <a:latin typeface="+mn-lt"/>
                <a:ea typeface="+mn-ea"/>
                <a:cs typeface="+mn-cs"/>
                <a:sym typeface="Calibri"/>
              </a:rPr>
              <a:t> </a:t>
            </a:r>
            <a:r>
              <a:rPr lang="fr-FR" sz="1200" dirty="0">
                <a:effectLst/>
                <a:latin typeface="+mn-lt"/>
                <a:ea typeface="+mn-ea"/>
                <a:cs typeface="+mn-cs"/>
                <a:sym typeface="Calibri"/>
              </a:rPr>
              <a:t>(voir si un cadenas apparaît bien en bas de la fenêtre, si l’adresse commence par « http</a:t>
            </a:r>
            <a:r>
              <a:rPr lang="fr-FR" sz="1200" u="sng" dirty="0">
                <a:effectLst/>
                <a:latin typeface="+mn-lt"/>
                <a:ea typeface="+mn-ea"/>
                <a:cs typeface="+mn-cs"/>
                <a:sym typeface="Calibri"/>
              </a:rPr>
              <a:t>s</a:t>
            </a:r>
            <a:r>
              <a:rPr lang="fr-FR" sz="1200" dirty="0">
                <a:effectLst/>
                <a:latin typeface="+mn-lt"/>
                <a:ea typeface="+mn-ea"/>
                <a:cs typeface="+mn-cs"/>
                <a:sym typeface="Calibri"/>
              </a:rPr>
              <a:t> » (et non http), etc…</a:t>
            </a:r>
          </a:p>
          <a:p>
            <a:pPr marL="171450" indent="-171450">
              <a:buFont typeface="Arial" panose="020B0604020202020204" pitchFamily="34" charset="0"/>
              <a:buChar char="•"/>
            </a:pPr>
            <a:r>
              <a:rPr lang="fr-FR" sz="1200" dirty="0">
                <a:effectLst/>
                <a:latin typeface="+mn-lt"/>
                <a:ea typeface="+mn-ea"/>
                <a:cs typeface="+mn-cs"/>
                <a:sym typeface="Calibri"/>
              </a:rPr>
              <a:t>S’assurer du sérieux du commerçant, vérifier que l’on est sur le bon site, lire attentivement les mentions légales du commerçant ainsi que ses conditions générales de vente</a:t>
            </a:r>
          </a:p>
          <a:p>
            <a:pPr marL="171450" indent="-171450">
              <a:buFont typeface="Arial" panose="020B0604020202020204" pitchFamily="34" charset="0"/>
              <a:buChar char="•"/>
            </a:pPr>
            <a:r>
              <a:rPr lang="fr-FR" sz="1200" dirty="0">
                <a:effectLst/>
                <a:latin typeface="+mn-lt"/>
                <a:ea typeface="+mn-ea"/>
                <a:cs typeface="+mn-cs"/>
                <a:sym typeface="Calibri"/>
              </a:rPr>
              <a:t>Ne jamais saisir son code confidentiel à 4 chiffres</a:t>
            </a:r>
            <a:r>
              <a:rPr lang="fr-FR" sz="1200" baseline="0" dirty="0">
                <a:effectLst/>
                <a:latin typeface="+mn-lt"/>
                <a:ea typeface="+mn-ea"/>
                <a:cs typeface="+mn-cs"/>
                <a:sym typeface="Calibri"/>
              </a:rPr>
              <a:t> (celui utilisé en magasin) sur internet </a:t>
            </a:r>
            <a:endParaRPr lang="fr-FR" sz="1200" dirty="0">
              <a:effectLst/>
              <a:latin typeface="+mn-lt"/>
              <a:ea typeface="+mn-ea"/>
              <a:cs typeface="+mn-cs"/>
              <a:sym typeface="Calibri"/>
            </a:endParaRPr>
          </a:p>
          <a:p>
            <a:pPr marL="171450" indent="-171450">
              <a:buFont typeface="Arial" panose="020B0604020202020204" pitchFamily="34" charset="0"/>
              <a:buChar char="•"/>
            </a:pPr>
            <a:r>
              <a:rPr lang="fr-FR" sz="1200" dirty="0">
                <a:effectLst/>
                <a:latin typeface="+mn-lt"/>
                <a:ea typeface="+mn-ea"/>
                <a:cs typeface="+mn-cs"/>
                <a:sym typeface="Calibri"/>
              </a:rPr>
              <a:t>Ne jamais répondre à un courriel, SMS, appel téléphonique ou autre invitation qui parait douteux. En particulier, ne jamais cliquer sur un lien inclus dans un message référençant un site bancaire.</a:t>
            </a:r>
          </a:p>
          <a:p>
            <a:pPr algn="just">
              <a:spcBef>
                <a:spcPts val="0"/>
              </a:spcBef>
            </a:pPr>
            <a:endParaRPr lang="fr-FR"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2000" b="1" baseline="0" dirty="0">
                <a:solidFill>
                  <a:srgbClr val="002060"/>
                </a:solidFill>
                <a:cs typeface="Arial" panose="020B0604020202020204" pitchFamily="34" charset="0"/>
              </a:rPr>
              <a:t>Paiement par chèque</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Quand on reçoit un chèque de quelqu’un : vérifier l’identité du titulaire du chèque, être vigilant si le chèque est raturé,</a:t>
            </a:r>
            <a:r>
              <a:rPr lang="fr-FR" sz="1200" baseline="0" dirty="0">
                <a:effectLst/>
                <a:latin typeface="+mn-lt"/>
                <a:ea typeface="+mn-ea"/>
                <a:cs typeface="+mn-cs"/>
                <a:sym typeface="Calibri"/>
              </a:rPr>
              <a:t> </a:t>
            </a:r>
            <a:r>
              <a:rPr lang="fr-FR" sz="1200" dirty="0">
                <a:effectLst/>
                <a:latin typeface="+mn-lt"/>
                <a:ea typeface="+mn-ea"/>
                <a:cs typeface="+mn-cs"/>
                <a:sym typeface="Calibri"/>
              </a:rPr>
              <a:t>surchargé…</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Quand on fait un chèque à quelqu’un, remplir systématiquement toutes les mentions (montant en chiffres et en lettres, date et lieu d’émission, bénéficiaire, signature). </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Laisser traîner son chéquier expose au risque qu’on le vole et l’utilise frauduleusement. On note une recrudescence des arnaques sur les chèques actuellement.</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200" dirty="0">
                <a:effectLst/>
                <a:latin typeface="+mn-lt"/>
                <a:ea typeface="+mn-ea"/>
                <a:cs typeface="+mn-cs"/>
                <a:sym typeface="Calibri"/>
              </a:rPr>
              <a:t>Ne pas encaisser de chèque pour le compte d’autrui. Il peut s’agir d’un chèque volé qui sera rejeté et débité de votre compte.  Cette arnaque, dite fraude à la mule est courante.</a:t>
            </a:r>
          </a:p>
          <a:p>
            <a:pPr marL="171450" marR="0" lvl="1"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fr-FR" sz="1200" dirty="0">
              <a:effectLst/>
              <a:latin typeface="+mn-lt"/>
              <a:ea typeface="+mn-ea"/>
              <a:cs typeface="+mn-cs"/>
              <a:sym typeface="Calibri"/>
            </a:endParaRPr>
          </a:p>
          <a:p>
            <a:pPr marL="0" marR="0" lvl="1"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lang="fr-FR" sz="1200" b="1" u="sng" dirty="0">
                <a:effectLst/>
                <a:latin typeface="+mn-lt"/>
                <a:ea typeface="+mn-ea"/>
                <a:cs typeface="+mn-cs"/>
                <a:sym typeface="Calibri"/>
              </a:rPr>
              <a:t>Focus</a:t>
            </a:r>
            <a:r>
              <a:rPr lang="fr-FR" sz="1200" b="1" u="sng" baseline="0" dirty="0">
                <a:effectLst/>
                <a:latin typeface="+mn-lt"/>
                <a:ea typeface="+mn-ea"/>
                <a:cs typeface="+mn-cs"/>
                <a:sym typeface="Calibri"/>
              </a:rPr>
              <a:t> arnaque à la mule </a:t>
            </a:r>
            <a:r>
              <a:rPr lang="fr-FR" sz="1200" baseline="0" dirty="0">
                <a:effectLst/>
                <a:latin typeface="+mn-lt"/>
                <a:ea typeface="+mn-ea"/>
                <a:cs typeface="+mn-cs"/>
                <a:sym typeface="Calibri"/>
              </a:rPr>
              <a:t>: arnaque dans laquelle le fraudeur demande à des personnes d’encaisser des chèques sur leur propre compte bancaire. Ensuite, il leur demande que les fonds encaissés lui soient immédiatement transférés au bien il les récupère en espèces. Dans ce montage, il s’agit toujours de chèques frauduleux qui sont rejetés par la banque au bout de quelques jours. Résultat, le compte bancaire est alors débité du montant du chèque rejeté et les fonds ne pourront pas être récupérés.</a:t>
            </a:r>
            <a:endParaRPr lang="fr-FR" sz="1200" dirty="0">
              <a:effectLst/>
              <a:latin typeface="+mn-lt"/>
              <a:ea typeface="+mn-ea"/>
              <a:cs typeface="+mn-cs"/>
              <a:sym typeface="Calibri"/>
            </a:endParaRP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29</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marL="0" indent="0">
              <a:spcBef>
                <a:spcPts val="0"/>
              </a:spcBef>
              <a:buSzPct val="100000"/>
              <a:buFont typeface="Arial"/>
              <a:buNone/>
            </a:pPr>
            <a:r>
              <a:rPr lang="fr-FR" baseline="0" noProof="0" dirty="0"/>
              <a:t>Cliquer sur l’image pour lancer la vidéo : cette vidéo est à utiliser pour introduire la thématique.</a:t>
            </a:r>
          </a:p>
        </p:txBody>
      </p:sp>
    </p:spTree>
    <p:extLst>
      <p:ext uri="{BB962C8B-B14F-4D97-AF65-F5344CB8AC3E}">
        <p14:creationId xmlns:p14="http://schemas.microsoft.com/office/powerpoint/2010/main" val="2086722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latinLnBrk="0">
              <a:spcBef>
                <a:spcPts val="400"/>
              </a:spcBef>
              <a:buFont typeface="Wingdings" panose="05000000000000000000" pitchFamily="2" charset="2"/>
              <a:buNone/>
            </a:pPr>
            <a:r>
              <a:rPr lang="fr-FR" sz="1200" baseline="0" dirty="0">
                <a:latin typeface="+mn-lt"/>
                <a:ea typeface="+mn-ea"/>
                <a:cs typeface="+mn-cs"/>
                <a:sym typeface="Calibri"/>
              </a:rPr>
              <a:t>Cliquer sur l’image pour lancer la vidéo </a:t>
            </a:r>
            <a:r>
              <a:rPr lang="fr-FR" sz="1200" baseline="0" noProof="0" dirty="0">
                <a:latin typeface="+mn-lt"/>
                <a:ea typeface="+mn-ea"/>
                <a:cs typeface="+mn-cs"/>
                <a:sym typeface="Calibri"/>
              </a:rPr>
              <a:t>: cette vidéo est à utiliser pour introduire la thématique.</a:t>
            </a:r>
            <a:endParaRPr lang="fr-FR" sz="1200" baseline="0" dirty="0">
              <a:latin typeface="+mn-lt"/>
              <a:ea typeface="+mn-ea"/>
              <a:cs typeface="+mn-cs"/>
              <a:sym typeface="Calibri"/>
            </a:endParaRP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30</a:t>
            </a:fld>
            <a:endParaRPr lang="fr-FR" dirty="0"/>
          </a:p>
        </p:txBody>
      </p:sp>
    </p:spTree>
    <p:extLst>
      <p:ext uri="{BB962C8B-B14F-4D97-AF65-F5344CB8AC3E}">
        <p14:creationId xmlns:p14="http://schemas.microsoft.com/office/powerpoint/2010/main" val="222636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fr-FR" sz="2000" b="1" u="sng" dirty="0">
                <a:solidFill>
                  <a:srgbClr val="002060"/>
                </a:solidFill>
                <a:cs typeface="Arial" panose="020B0604020202020204" pitchFamily="34" charset="0"/>
              </a:rPr>
              <a:t>Points de vigilance :</a:t>
            </a:r>
          </a:p>
          <a:p>
            <a:pPr marL="0" lvl="1" indent="0">
              <a:buFont typeface="Wingdings" panose="05000000000000000000" pitchFamily="2" charset="2"/>
              <a:buNone/>
            </a:pPr>
            <a:endParaRPr lang="fr-FR" sz="2000" b="0" dirty="0">
              <a:solidFill>
                <a:srgbClr val="002060"/>
              </a:solidFill>
              <a:cs typeface="Arial" panose="020B0604020202020204" pitchFamily="34" charset="0"/>
            </a:endParaRPr>
          </a:p>
          <a:p>
            <a:pPr marL="0" lvl="1" indent="0" latinLnBrk="0">
              <a:spcBef>
                <a:spcPts val="400"/>
              </a:spcBef>
              <a:buFont typeface="Wingdings" panose="05000000000000000000" pitchFamily="2" charset="2"/>
              <a:buNone/>
            </a:pPr>
            <a:r>
              <a:rPr lang="fr-FR" sz="1200" dirty="0">
                <a:effectLst/>
                <a:latin typeface="+mn-lt"/>
                <a:ea typeface="+mn-ea"/>
                <a:cs typeface="+mn-cs"/>
                <a:sym typeface="Calibri"/>
              </a:rPr>
              <a:t>Des propositions (trop) attrayantes sont diffusées chaque jour sur les réseaux sociaux (facebook, instagram, …), sur les messageries, par SMS, ou tout simplement sur des sites internet tout à fait licites et sérieux via des publicités qui viennent s’incorporer dans l’écran (sans que ces sites maîtrisent ce phénomène). </a:t>
            </a:r>
          </a:p>
          <a:p>
            <a:pPr marL="0" lvl="1" indent="0" latinLnBrk="0">
              <a:spcBef>
                <a:spcPts val="400"/>
              </a:spcBef>
              <a:buFont typeface="Wingdings" panose="05000000000000000000" pitchFamily="2" charset="2"/>
              <a:buNone/>
            </a:pPr>
            <a:endParaRPr lang="fr-FR" sz="1200" dirty="0">
              <a:effectLst/>
              <a:latin typeface="+mn-lt"/>
              <a:ea typeface="+mn-ea"/>
              <a:cs typeface="+mn-cs"/>
              <a:sym typeface="Calibri"/>
            </a:endParaRPr>
          </a:p>
          <a:p>
            <a:pPr marL="0" lvl="1" indent="0" latinLnBrk="0">
              <a:spcBef>
                <a:spcPts val="400"/>
              </a:spcBef>
              <a:buFont typeface="Wingdings" panose="05000000000000000000" pitchFamily="2" charset="2"/>
              <a:buNone/>
            </a:pPr>
            <a:r>
              <a:rPr lang="fr-FR" sz="1200" dirty="0">
                <a:effectLst/>
                <a:latin typeface="+mn-lt"/>
                <a:ea typeface="+mn-ea"/>
                <a:cs typeface="+mn-cs"/>
                <a:sym typeface="Calibri"/>
              </a:rPr>
              <a:t>Les escrocs ont des techniques pour appâter les personnes, tout en se montrant rassurants.</a:t>
            </a:r>
          </a:p>
          <a:p>
            <a:pPr marL="180000" lvl="1" indent="-180000" latinLnBrk="0">
              <a:spcBef>
                <a:spcPts val="400"/>
              </a:spcBef>
              <a:buFont typeface="Arial" panose="020B0604020202020204" pitchFamily="34" charset="0"/>
              <a:buChar char="•"/>
            </a:pPr>
            <a:r>
              <a:rPr lang="fr-FR" sz="1200" dirty="0">
                <a:effectLst/>
                <a:latin typeface="+mn-lt"/>
                <a:ea typeface="+mn-ea"/>
                <a:cs typeface="+mn-cs"/>
                <a:sym typeface="Calibri"/>
              </a:rPr>
              <a:t>Telle publicité va proposer un placement en le comparant au livret A, ce qui induit spontanément une image rassurante, alors qu’il va s’agir en réalité d’un placement risqué voire d’une arnaque pure et simple (actuellement, une proposition de placement réputé sûr et rapportant sensiblement plus de 2% l’an est « suspecte »).</a:t>
            </a:r>
          </a:p>
          <a:p>
            <a:pPr marL="180000" lvl="1" indent="-180000" latinLnBrk="0">
              <a:spcBef>
                <a:spcPts val="400"/>
              </a:spcBef>
              <a:buFont typeface="Arial" panose="020B0604020202020204" pitchFamily="34" charset="0"/>
              <a:buChar char="•"/>
            </a:pPr>
            <a:r>
              <a:rPr lang="fr-FR" sz="1200" dirty="0">
                <a:effectLst/>
                <a:latin typeface="+mn-lt"/>
                <a:ea typeface="+mn-ea"/>
                <a:cs typeface="+mn-cs"/>
                <a:sym typeface="Calibri"/>
              </a:rPr>
              <a:t>Un message émanant soi-disant de votre banque signalant une suspicion de fraude sur votre compte et vous demandant de cliquer sur un lien puis de saisir les coordonnées de votre carte de paiement. En réalité, les escrocs – qui peuvent construire une page de site internet imitant celle de votre banque - veulent récupérer ces coordonnées pour effectuer des paiements qui seront débités sur votre compte.  Or, jamais votre banque ne vous demandera ce type d’informations (elle les a déjà).  </a:t>
            </a:r>
          </a:p>
          <a:p>
            <a:pPr marL="0" lvl="1" indent="0" latinLnBrk="0">
              <a:spcBef>
                <a:spcPts val="400"/>
              </a:spcBef>
              <a:buFont typeface="Wingdings" panose="05000000000000000000" pitchFamily="2" charset="2"/>
              <a:buNone/>
            </a:pPr>
            <a:endParaRPr lang="fr-FR" sz="1200" dirty="0">
              <a:effectLst/>
              <a:latin typeface="+mn-lt"/>
              <a:ea typeface="+mn-ea"/>
              <a:cs typeface="+mn-cs"/>
              <a:sym typeface="Calibri"/>
            </a:endParaRPr>
          </a:p>
          <a:p>
            <a:pPr marL="0" lvl="1" indent="0">
              <a:buFont typeface="Wingdings" panose="05000000000000000000" pitchFamily="2" charset="2"/>
              <a:buNone/>
            </a:pPr>
            <a:r>
              <a:rPr lang="fr-FR" sz="2000" b="1" baseline="0" dirty="0">
                <a:solidFill>
                  <a:srgbClr val="002060"/>
                </a:solidFill>
                <a:cs typeface="Arial" panose="020B0604020202020204" pitchFamily="34" charset="0"/>
              </a:rPr>
              <a:t>Pour les élèves, deux messages à retenir : </a:t>
            </a:r>
          </a:p>
          <a:p>
            <a:pPr marL="180000" lvl="1" indent="-180000" latinLnBrk="0">
              <a:spcBef>
                <a:spcPts val="400"/>
              </a:spcBef>
              <a:buFont typeface="+mj-lt"/>
              <a:buAutoNum type="arabicPeriod"/>
            </a:pPr>
            <a:r>
              <a:rPr lang="fr-FR" sz="1200" dirty="0">
                <a:effectLst/>
                <a:latin typeface="+mn-lt"/>
                <a:ea typeface="+mn-ea"/>
                <a:cs typeface="+mn-cs"/>
                <a:sym typeface="Calibri"/>
              </a:rPr>
              <a:t>Se méfier des propositions trop belles pour être honnêtes et ne jamais communiquer ses coordonnées de carte bancaire sur internet en réponse à un message qui les demande.</a:t>
            </a:r>
          </a:p>
          <a:p>
            <a:pPr marL="180000" lvl="1" indent="-180000" latinLnBrk="0">
              <a:spcBef>
                <a:spcPts val="400"/>
              </a:spcBef>
              <a:buFont typeface="+mj-lt"/>
              <a:buAutoNum type="arabicPeriod"/>
            </a:pPr>
            <a:r>
              <a:rPr lang="fr-FR" sz="1200" dirty="0">
                <a:effectLst/>
                <a:latin typeface="+mn-lt"/>
                <a:ea typeface="+mn-ea"/>
                <a:cs typeface="+mn-cs"/>
                <a:sym typeface="Calibri"/>
              </a:rPr>
              <a:t>En cas de doute, prendre son temps et se renseigner (par exemple, en cas de message supposé de sa banque, appeler celle-ci pour vérifier si elle est bien à l’origine du message).  </a:t>
            </a:r>
          </a:p>
        </p:txBody>
      </p:sp>
      <p:sp>
        <p:nvSpPr>
          <p:cNvPr id="4" name="Espace réservé du numéro de diapositive 3"/>
          <p:cNvSpPr>
            <a:spLocks noGrp="1"/>
          </p:cNvSpPr>
          <p:nvPr>
            <p:ph type="sldNum" sz="quarter" idx="10"/>
          </p:nvPr>
        </p:nvSpPr>
        <p:spPr/>
        <p:txBody>
          <a:bodyPr/>
          <a:lstStyle/>
          <a:p>
            <a:fld id="{49C7144F-1390-4619-AABB-126A9C6CE3FE}" type="slidenum">
              <a:rPr lang="fr-FR" smtClean="0"/>
              <a:t>31</a:t>
            </a:fld>
            <a:endParaRPr lang="fr-FR" dirty="0"/>
          </a:p>
        </p:txBody>
      </p:sp>
    </p:spTree>
    <p:extLst>
      <p:ext uri="{BB962C8B-B14F-4D97-AF65-F5344CB8AC3E}">
        <p14:creationId xmlns:p14="http://schemas.microsoft.com/office/powerpoint/2010/main" val="554017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prstGeom prst="rect">
            <a:avLst/>
          </a:prstGeom>
        </p:spPr>
        <p:txBody>
          <a:bodyPr/>
          <a:lstStyle/>
          <a:p>
            <a:endParaRPr dirty="0"/>
          </a:p>
        </p:txBody>
      </p:sp>
      <p:sp>
        <p:nvSpPr>
          <p:cNvPr id="787" name="Shape 787"/>
          <p:cNvSpPr>
            <a:spLocks noGrp="1"/>
          </p:cNvSpPr>
          <p:nvPr>
            <p:ph type="body" sz="quarter" idx="1"/>
          </p:nvPr>
        </p:nvSpPr>
        <p:spPr>
          <a:prstGeom prst="rect">
            <a:avLst/>
          </a:prstGeom>
        </p:spPr>
        <p:txBody>
          <a:bodyPr/>
          <a:lstStyle/>
          <a:p>
            <a:r>
              <a:rPr lang="en-US" noProof="1"/>
              <a:t>La stratégie d’éducation économique, budgétaire et financière (EDUCFI) a été lancée en France en 2016.  Une telle stratégie existe dans 70 pays. </a:t>
            </a:r>
          </a:p>
          <a:p>
            <a:r>
              <a:rPr lang="en-US" noProof="1"/>
              <a:t>L’ambition est la suivante : dans un monde où</a:t>
            </a:r>
            <a:r>
              <a:rPr lang="en-US" baseline="0" noProof="1"/>
              <a:t> les produits et services financiers sont plus diversifiés et plus complexes qu’avant, où la numérisation (ou digitalisation) rend certaines opérations plus simples mais peut aussi induire des risques, il est important que chacun ait des notions de base et des réflexes en matière de gestion budgétaire, de comptes, moyens de paiement, épargne, assurance, crédit, prévention des arnaques.  Car chacun est ou sera confronté à tout ou partie de ces problématiques.  </a:t>
            </a:r>
          </a:p>
          <a:p>
            <a:endParaRPr lang="en-US" baseline="0" noProof="1"/>
          </a:p>
          <a:p>
            <a:r>
              <a:rPr lang="en-US" baseline="0" noProof="1"/>
              <a:t>L’éducation économique, budgétaire et financière consiste à apporter des </a:t>
            </a:r>
            <a:r>
              <a:rPr lang="en-US" u="sng" baseline="0" noProof="1"/>
              <a:t>informations neutres – non commerciales ni marketing – simples, pratiques</a:t>
            </a:r>
            <a:r>
              <a:rPr lang="en-US" baseline="0" noProof="1"/>
              <a:t>.  </a:t>
            </a:r>
          </a:p>
          <a:p>
            <a:endParaRPr lang="en-US" baseline="0" noProof="1"/>
          </a:p>
          <a:p>
            <a:r>
              <a:rPr lang="en-US" baseline="0" noProof="1"/>
              <a:t>La Banque de France, institution de la République, neutre et indépendante, qui réalise de nombreuses missions de service public (dont le traitement du surendettement, le droit au compte, l’information générale du public sur les pratiques bancaires et d’assurance...) a été désignée opérateur de la stratégie d’éducation économique, budgétaire et financière par les Pouvoirs publics.  L’Education nationale et la Banque de France coopèrent étroitement pour les actions auprès des jeunes. Une convention de partenariat existe dans chaque académie.  </a:t>
            </a:r>
          </a:p>
          <a:p>
            <a:endParaRPr lang="en-US" baseline="0" noProof="1"/>
          </a:p>
          <a:p>
            <a:r>
              <a:rPr lang="en-US" baseline="0" noProof="1"/>
              <a:t>Outre le passeport d’éducation budgétaire et financière, des ressources EDUSCOL , conçues par des enseignants formateurs en partenariat avec la Banque de France et l’IEFP, sont mises à disposition des professeurs à partir du cycle 2 pour faire des exercices d’éducation budgétaire et financière. Une semaine de l’éducation financière est organisée au plan international sous l’égide de l’OCDE chaque année fin mars, la Banque de France en est le relais officiel en France et propose à cette occasion des actions auprès d’établissements.  Un jeu pédagogique “mes questions d’argent” peut être utilisé avec des questions adaptées à chaque classe d’âge et dès 9 ans. </a:t>
            </a:r>
          </a:p>
          <a:p>
            <a:endParaRPr lang="en-US" baseline="0" noProof="1"/>
          </a:p>
          <a:p>
            <a:r>
              <a:rPr lang="en-US" baseline="0" noProof="1"/>
              <a:t>Retrouvez ces informations et d’autres sur le portail public www.mesquestionsdargent.fr. Celui-ci référence aussi des contenus de sites partenaires de la stratégie d’éducation financière  : INC, IEFP (la Finance pour tous), Assurance-banque-épargne infoservice, AMF, etc…</a:t>
            </a:r>
            <a:endParaRPr lang="en-US" noProof="1"/>
          </a:p>
          <a:p>
            <a:endParaRPr lang="en-US" noProof="1"/>
          </a:p>
          <a:p>
            <a:r>
              <a:rPr lang="en-US" noProof="1"/>
              <a:t>Des applications sont également</a:t>
            </a:r>
            <a:r>
              <a:rPr lang="en-US" baseline="0" noProof="1"/>
              <a:t> </a:t>
            </a:r>
            <a:r>
              <a:rPr lang="en-US" noProof="1"/>
              <a:t>accessibles gratuitement sur tous les stores notamment : PiloteBudget (application budget) , Piloter son budget (connaitre et améliorer son budget), Mes questions d’argent</a:t>
            </a:r>
          </a:p>
        </p:txBody>
      </p:sp>
    </p:spTree>
    <p:extLst>
      <p:ext uri="{BB962C8B-B14F-4D97-AF65-F5344CB8AC3E}">
        <p14:creationId xmlns:p14="http://schemas.microsoft.com/office/powerpoint/2010/main" val="3038539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Shape 832"/>
          <p:cNvSpPr>
            <a:spLocks noGrp="1" noRot="1" noChangeAspect="1"/>
          </p:cNvSpPr>
          <p:nvPr>
            <p:ph type="sldImg"/>
          </p:nvPr>
        </p:nvSpPr>
        <p:spPr>
          <a:prstGeom prst="rect">
            <a:avLst/>
          </a:prstGeom>
        </p:spPr>
        <p:txBody>
          <a:bodyPr/>
          <a:lstStyle/>
          <a:p>
            <a:endParaRPr dirty="0"/>
          </a:p>
        </p:txBody>
      </p:sp>
      <p:sp>
        <p:nvSpPr>
          <p:cNvPr id="833" name="Shape 833"/>
          <p:cNvSpPr>
            <a:spLocks noGrp="1"/>
          </p:cNvSpPr>
          <p:nvPr>
            <p:ph type="body" sz="quarter" idx="1"/>
          </p:nvPr>
        </p:nvSpPr>
        <p:spPr>
          <a:prstGeom prst="rect">
            <a:avLst/>
          </a:prstGeom>
        </p:spPr>
        <p:txBody>
          <a:bodyPr/>
          <a:lstStyle/>
          <a:p>
            <a:r>
              <a:rPr lang="fr-FR" noProof="0" dirty="0"/>
              <a:t>Un compte bancaire est ouvert auprès d’une banque par un de ses usagers suite à la signature d’un contrat qui en décrit les modalités. Il permet de stocker de l’argent qui est utilisable à tout moment au moyen d’une  carte bancaire ou encore d’un chéquier pour réaliser des achats. Un compte bancaire peut aussi servir à épargner de l’argent pour un usage ultérieur. Ce dernier est alors soumis à un taux d’intérêt qui permet de faire fructifier le capital déposé sur le compte</a:t>
            </a:r>
          </a:p>
          <a:p>
            <a:endParaRPr lang="fr-FR" noProof="0" dirty="0"/>
          </a:p>
          <a:p>
            <a:r>
              <a:rPr lang="fr-FR" noProof="0" dirty="0"/>
              <a:t>Crédit  : cela peut également désigner un prêt d’argent.</a:t>
            </a:r>
          </a:p>
        </p:txBody>
      </p:sp>
    </p:spTree>
    <p:extLst>
      <p:ext uri="{BB962C8B-B14F-4D97-AF65-F5344CB8AC3E}">
        <p14:creationId xmlns:p14="http://schemas.microsoft.com/office/powerpoint/2010/main" val="3404195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just" defTabSz="914400" eaLnBrk="1" fontAlgn="auto" latinLnBrk="0" hangingPunct="1">
              <a:lnSpc>
                <a:spcPct val="100000"/>
              </a:lnSpc>
              <a:spcBef>
                <a:spcPts val="400"/>
              </a:spcBef>
              <a:spcAft>
                <a:spcPts val="0"/>
              </a:spcAft>
              <a:buClrTx/>
              <a:buSzTx/>
              <a:buFontTx/>
              <a:buNone/>
              <a:tabLst/>
              <a:defRPr/>
            </a:pPr>
            <a:r>
              <a:rPr lang="fr-FR" b="1" dirty="0"/>
              <a:t>Le</a:t>
            </a:r>
            <a:r>
              <a:rPr lang="fr-FR" b="1" baseline="0" dirty="0"/>
              <a:t> graphique représente la part des moyens de paiement </a:t>
            </a:r>
            <a:r>
              <a:rPr lang="fr-FR" b="1" u="sng" baseline="0" dirty="0"/>
              <a:t>scripturaux</a:t>
            </a:r>
            <a:r>
              <a:rPr lang="fr-FR" b="1" baseline="0" dirty="0"/>
              <a:t> (nombre de transactions) c’est-à-dire hors espèces.</a:t>
            </a:r>
          </a:p>
          <a:p>
            <a:r>
              <a:rPr lang="fr-FR" baseline="0" dirty="0"/>
              <a:t>Attention : ces chiffres intègrent à la fois les transactions des particuliers, celles des entreprises, et les échanges interbancaires</a:t>
            </a:r>
            <a:endParaRPr lang="fr-FR" i="1" u="sng" baseline="0" dirty="0">
              <a:solidFill>
                <a:srgbClr val="C00000"/>
              </a:solidFill>
            </a:endParaRPr>
          </a:p>
          <a:p>
            <a:endParaRPr lang="fr-FR" baseline="0" dirty="0"/>
          </a:p>
          <a:p>
            <a:r>
              <a:rPr lang="fr-FR" baseline="0" dirty="0"/>
              <a:t>Chiffres publiés par l’Observatoire de la sécurité des moyens de paiement (OSMP) le 22/07/2021</a:t>
            </a:r>
          </a:p>
          <a:p>
            <a:r>
              <a:rPr lang="fr-FR" baseline="0" dirty="0"/>
              <a:t>Carte 56,9 % en nombre mais 1,6 % en montant</a:t>
            </a:r>
          </a:p>
          <a:p>
            <a:r>
              <a:rPr lang="fr-FR" baseline="0" dirty="0"/>
              <a:t>Virement 17,1 % en nombre mais 91,8 % en montant</a:t>
            </a:r>
          </a:p>
          <a:p>
            <a:pPr algn="just">
              <a:spcBef>
                <a:spcPts val="0"/>
              </a:spcBef>
              <a:defRPr b="1"/>
            </a:pPr>
            <a:endParaRPr lang="fr-FR" dirty="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a:solidFill>
                  <a:srgbClr val="203B73"/>
                </a:solidFill>
                <a:latin typeface="Myriad Pro"/>
                <a:cs typeface="Myanmar Text" panose="020B0502040204020203" pitchFamily="34" charset="0"/>
              </a:rPr>
              <a:t>Un volume de</a:t>
            </a:r>
            <a:r>
              <a:rPr lang="fr-FR" dirty="0"/>
              <a:t> </a:t>
            </a:r>
            <a:r>
              <a:rPr lang="fr-FR" b="1" dirty="0"/>
              <a:t>28,4 milliards </a:t>
            </a:r>
            <a:r>
              <a:rPr lang="fr-FR" dirty="0"/>
              <a:t>de transactions (contre 25,3 milliards en 2020, soit + 12,4%) pour un montant total de 42 204 milliards d’euros (contre 35 902 milliards d’euros en 2019, soit + 17,5%).</a:t>
            </a:r>
          </a:p>
          <a:p>
            <a:pPr marL="0" marR="0" lvl="0" indent="0" algn="just" defTabSz="914400" eaLnBrk="1" fontAlgn="auto" latinLnBrk="0" hangingPunct="1">
              <a:lnSpc>
                <a:spcPct val="100000"/>
              </a:lnSpc>
              <a:spcBef>
                <a:spcPts val="0"/>
              </a:spcBef>
              <a:spcAft>
                <a:spcPts val="0"/>
              </a:spcAft>
              <a:buClrTx/>
              <a:buSzTx/>
              <a:buFontTx/>
              <a:buNone/>
              <a:tabLst/>
              <a:defRPr/>
            </a:pPr>
            <a:endParaRPr lang="fr-FR" sz="1200" dirty="0">
              <a:solidFill>
                <a:srgbClr val="203B73"/>
              </a:solidFill>
              <a:latin typeface="Myriad Pro"/>
              <a:cs typeface="Myanmar Text" panose="020B0502040204020203" pitchFamily="34" charset="0"/>
            </a:endParaRPr>
          </a:p>
          <a:p>
            <a:pPr algn="just">
              <a:spcBef>
                <a:spcPts val="0"/>
              </a:spcBef>
            </a:pPr>
            <a:r>
              <a:rPr lang="fr-FR" sz="1200" dirty="0"/>
              <a:t>Selon l’étude de la BCE</a:t>
            </a:r>
            <a:r>
              <a:rPr lang="fr-FR" sz="1200" baseline="0" dirty="0"/>
              <a:t> publiée en 2020 (données 2019)</a:t>
            </a:r>
            <a:r>
              <a:rPr lang="fr-FR" sz="1200" dirty="0"/>
              <a:t>, </a:t>
            </a:r>
            <a:r>
              <a:rPr lang="fr-FR" sz="1200" b="1" dirty="0">
                <a:solidFill>
                  <a:srgbClr val="000000"/>
                </a:solidFill>
              </a:rPr>
              <a:t>73%</a:t>
            </a:r>
            <a:r>
              <a:rPr lang="fr-FR" sz="1200" dirty="0">
                <a:solidFill>
                  <a:srgbClr val="000000"/>
                </a:solidFill>
              </a:rPr>
              <a:t> </a:t>
            </a:r>
            <a:r>
              <a:rPr lang="fr-FR" sz="1200" dirty="0"/>
              <a:t>des achats en magasin étaient réglés en </a:t>
            </a:r>
            <a:r>
              <a:rPr lang="fr-FR" sz="1200" b="1" dirty="0">
                <a:solidFill>
                  <a:srgbClr val="000000"/>
                </a:solidFill>
              </a:rPr>
              <a:t>espèces</a:t>
            </a:r>
            <a:r>
              <a:rPr lang="fr-FR" sz="1200" dirty="0">
                <a:solidFill>
                  <a:srgbClr val="000000"/>
                </a:solidFill>
              </a:rPr>
              <a:t>, </a:t>
            </a:r>
            <a:r>
              <a:rPr lang="fr-FR" sz="1200" dirty="0"/>
              <a:t>pour une valeur estimée à 48% du montant total des achats.</a:t>
            </a:r>
            <a:endParaRPr lang="fr-FR" b="1" dirty="0"/>
          </a:p>
          <a:p>
            <a:pPr algn="just">
              <a:spcBef>
                <a:spcPts val="0"/>
              </a:spcBef>
              <a:defRPr b="1"/>
            </a:pPr>
            <a:endParaRPr lang="fr-FR" b="1" dirty="0">
              <a:solidFill>
                <a:srgbClr val="000000"/>
              </a:solidFill>
            </a:endParaRPr>
          </a:p>
          <a:p>
            <a:pPr algn="just">
              <a:spcBef>
                <a:spcPts val="0"/>
              </a:spcBef>
              <a:defRPr b="1"/>
            </a:pPr>
            <a:r>
              <a:rPr lang="fr-FR" b="0" dirty="0">
                <a:solidFill>
                  <a:srgbClr val="000000"/>
                </a:solidFill>
              </a:rPr>
              <a:t>NB : l’</a:t>
            </a:r>
            <a:r>
              <a:rPr lang="fr-FR" b="1" dirty="0">
                <a:solidFill>
                  <a:srgbClr val="000000"/>
                </a:solidFill>
              </a:rPr>
              <a:t>effet de commerce </a:t>
            </a:r>
            <a:r>
              <a:rPr lang="fr-FR" b="0" dirty="0">
                <a:solidFill>
                  <a:srgbClr val="000000"/>
                </a:solidFill>
              </a:rPr>
              <a:t>désigne un moyen de paiement. C’est un document qui permet à une entreprise d’être payée en échange d’un service ou de la vente d’un bien.</a:t>
            </a:r>
            <a:r>
              <a:rPr lang="fr-FR" b="0" baseline="0" dirty="0">
                <a:solidFill>
                  <a:srgbClr val="000000"/>
                </a:solidFill>
              </a:rPr>
              <a:t> Il mentionne sous quel délai le paiement doit être effectué (paiement non pas </a:t>
            </a:r>
            <a:r>
              <a:rPr lang="fr-FR" b="0" dirty="0">
                <a:solidFill>
                  <a:srgbClr val="000000"/>
                </a:solidFill>
              </a:rPr>
              <a:t>au moment de la vente du bien ou du service m</a:t>
            </a:r>
            <a:r>
              <a:rPr lang="fr-FR" b="0" baseline="0" dirty="0">
                <a:solidFill>
                  <a:srgbClr val="000000"/>
                </a:solidFill>
              </a:rPr>
              <a:t>ais à une date ultérieure). Son fonctionnement ressemble à celui du chèque à la différence fondamentale que le chèque doit pouvoir être payé à tout moment tandis qu’avec l’effet de commerce, le débiteur s’engage à payer à une date ultérieure.  </a:t>
            </a:r>
            <a:endParaRPr lang="fr-FR" b="0" dirty="0">
              <a:solidFill>
                <a:srgbClr val="00000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DAAED-A6AA-4455-8E21-FCD3A4153FB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153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r>
              <a:rPr lang="fr-FR" dirty="0"/>
              <a:t>Cette diapositive peut être utilisée pour aller plus loin et inviter les élèves à évoquer et prendre conscience de la diversité des façons de payer et des technologies, notamment avec les portefeuilles électroniques (ou numériques, ou « wallets »). Elle peut être utilisée ou non en fonction du temps disponible et de l’intérêt</a:t>
            </a:r>
            <a:r>
              <a:rPr lang="fr-FR" baseline="0" dirty="0"/>
              <a:t> de la classe.</a:t>
            </a:r>
            <a:endParaRPr lang="fr-FR" dirty="0"/>
          </a:p>
          <a:p>
            <a:pPr algn="just">
              <a:spcBef>
                <a:spcPts val="0"/>
              </a:spcBef>
            </a:pPr>
            <a:endParaRPr lang="fr-FR" dirty="0"/>
          </a:p>
          <a:p>
            <a:r>
              <a:rPr lang="fr-FR" dirty="0"/>
              <a:t>Il existe plusieurs types de </a:t>
            </a:r>
            <a:r>
              <a:rPr lang="fr-FR" b="1" dirty="0"/>
              <a:t>portefeuilles électroniques</a:t>
            </a:r>
            <a:r>
              <a:rPr lang="fr-FR" dirty="0"/>
              <a:t>. Certains sont proposés par des banques, d’autres par des prestataires</a:t>
            </a:r>
            <a:r>
              <a:rPr lang="fr-FR" baseline="0" dirty="0"/>
              <a:t> ou </a:t>
            </a:r>
            <a:r>
              <a:rPr lang="fr-FR" dirty="0"/>
              <a:t>des opérateurs de téléphonie. </a:t>
            </a:r>
          </a:p>
          <a:p>
            <a:r>
              <a:rPr lang="fr-FR" dirty="0"/>
              <a:t>Les fonctionnalités proposées sont différentes : les prélèvements peuvent être effectués directement sur le compte bancaire ou effectués sur le portefeuille virtuel qui est alimenté par son titulaire.</a:t>
            </a:r>
          </a:p>
          <a:p>
            <a:pPr algn="just">
              <a:spcBef>
                <a:spcPts val="0"/>
              </a:spcBef>
            </a:pPr>
            <a:endParaRPr lang="fr-FR" dirty="0"/>
          </a:p>
          <a:p>
            <a:pPr algn="just">
              <a:spcBef>
                <a:spcPts val="0"/>
              </a:spcBef>
            </a:pPr>
            <a:r>
              <a:rPr lang="fr-FR" b="1" dirty="0"/>
              <a:t>Exemples</a:t>
            </a:r>
            <a:r>
              <a:rPr lang="fr-FR" dirty="0"/>
              <a:t> : </a:t>
            </a:r>
          </a:p>
          <a:p>
            <a:pPr marL="171450" indent="-171450" algn="just">
              <a:spcBef>
                <a:spcPts val="0"/>
              </a:spcBef>
              <a:buFont typeface="Arial" panose="020B0604020202020204" pitchFamily="34" charset="0"/>
              <a:buChar char="•"/>
            </a:pPr>
            <a:r>
              <a:rPr lang="fr-FR" dirty="0"/>
              <a:t>Services </a:t>
            </a:r>
            <a:r>
              <a:rPr lang="fr-FR" baseline="0" dirty="0"/>
              <a:t>permettant de payer ses achats en ligne, de faire ou recevoir </a:t>
            </a:r>
            <a:r>
              <a:rPr lang="fr-FR" baseline="0"/>
              <a:t>des virements </a:t>
            </a:r>
            <a:r>
              <a:rPr lang="fr-FR" baseline="0" dirty="0"/>
              <a:t>depuis un ordinateur, une tablette ou son smartphone (exemples connus : Paypal ou Pay-lib). Pour cela, il faut créer un portefeuille sur internet, puis renseigner ses coordonnées de carte bancaire, qui vont être stockées dans ce portefeuille. Ensuite, lorsqu’on effectuera un achat sur un site internet qui accepte ce mode de paiement, il ne sera plus nécessaire de renseigner ses coordonnées de carte. La validation du paiement se fera uniquement en renseignant son identifiant et son mot de passe de son portefeuille.</a:t>
            </a:r>
            <a:endParaRPr lang="fr-FR" dirty="0"/>
          </a:p>
          <a:p>
            <a:pPr marL="171450" indent="-171450" algn="just">
              <a:spcBef>
                <a:spcPts val="0"/>
              </a:spcBef>
              <a:buFont typeface="Arial" panose="020B0604020202020204" pitchFamily="34" charset="0"/>
              <a:buChar char="•"/>
            </a:pPr>
            <a:r>
              <a:rPr lang="fr-FR" baseline="0" dirty="0"/>
              <a:t>Applications pour paiement par téléphone mobile (exemple connu : Lydia). Cela nécessite le téléchargement de l’application, la création d’un compte avec son numéro de téléphone et un mot de passe, le renseignement de ses coordonnées de carte bancaire. Ces applications permettent </a:t>
            </a:r>
            <a:r>
              <a:rPr lang="fr-FR" baseline="0" dirty="0">
                <a:sym typeface="Wingdings" panose="05000000000000000000" pitchFamily="2" charset="2"/>
              </a:rPr>
              <a:t>de faire des paiements en renseignant le montant à</a:t>
            </a:r>
            <a:r>
              <a:rPr lang="fr-FR" sz="1200" b="0" i="0" dirty="0">
                <a:effectLst/>
                <a:latin typeface="+mn-lt"/>
                <a:ea typeface="+mn-ea"/>
                <a:cs typeface="+mn-cs"/>
                <a:sym typeface="Calibri"/>
              </a:rPr>
              <a:t> régler puis en montrant le QR code qui s’affiche sur son écran au professionnel que l’on souhaite</a:t>
            </a:r>
            <a:r>
              <a:rPr lang="fr-FR" sz="1200" b="0" i="0" baseline="0" dirty="0">
                <a:effectLst/>
                <a:latin typeface="+mn-lt"/>
                <a:ea typeface="+mn-ea"/>
                <a:cs typeface="+mn-cs"/>
                <a:sym typeface="Calibri"/>
              </a:rPr>
              <a:t> </a:t>
            </a:r>
            <a:r>
              <a:rPr lang="fr-FR" sz="1200" b="0" i="0" dirty="0">
                <a:effectLst/>
                <a:latin typeface="+mn-lt"/>
                <a:ea typeface="+mn-ea"/>
                <a:cs typeface="+mn-cs"/>
                <a:sym typeface="Calibri"/>
              </a:rPr>
              <a:t>payer, ou bien</a:t>
            </a:r>
            <a:r>
              <a:rPr lang="fr-FR" sz="1200" b="0" i="0" baseline="0" dirty="0">
                <a:effectLst/>
                <a:latin typeface="+mn-lt"/>
                <a:ea typeface="+mn-ea"/>
                <a:cs typeface="+mn-cs"/>
                <a:sym typeface="Calibri"/>
              </a:rPr>
              <a:t> en choisissant un </a:t>
            </a:r>
            <a:r>
              <a:rPr lang="fr-FR" sz="1200" b="0" i="0" dirty="0">
                <a:effectLst/>
                <a:latin typeface="+mn-lt"/>
                <a:ea typeface="+mn-ea"/>
                <a:cs typeface="+mn-cs"/>
                <a:sym typeface="Calibri"/>
              </a:rPr>
              <a:t>destinataire dans ses contacts.  Elles rendent possible des paiements en magasin, en ligne mais aussi entre particuliers.</a:t>
            </a:r>
          </a:p>
          <a:p>
            <a:pPr marL="171450" indent="-171450" algn="just">
              <a:spcBef>
                <a:spcPts val="0"/>
              </a:spcBef>
              <a:buFont typeface="Arial" panose="020B0604020202020204" pitchFamily="34" charset="0"/>
              <a:buChar char="•"/>
            </a:pPr>
            <a:endParaRPr lang="fr-FR" sz="1200" b="0" i="0" dirty="0">
              <a:effectLst/>
              <a:latin typeface="+mn-lt"/>
              <a:ea typeface="+mn-ea"/>
              <a:cs typeface="+mn-cs"/>
              <a:sym typeface="Calibri"/>
            </a:endParaRPr>
          </a:p>
          <a:p>
            <a:pPr algn="l">
              <a:spcBef>
                <a:spcPts val="0"/>
              </a:spcBef>
            </a:pPr>
            <a:r>
              <a:rPr lang="fr-FR" sz="1200" b="0" i="0" dirty="0">
                <a:effectLst/>
                <a:latin typeface="+mn-lt"/>
                <a:ea typeface="+mn-ea"/>
                <a:cs typeface="+mn-cs"/>
                <a:sym typeface="Calibri"/>
              </a:rPr>
              <a:t>Lorsqu’on utilise ce type d’applications, la carte bancaire est débitée instantanément, pour garantir le paiement, et le compte du destinataire est crédité.</a:t>
            </a:r>
            <a:br>
              <a:rPr lang="fr-FR" dirty="0"/>
            </a:br>
            <a:r>
              <a:rPr lang="fr-FR" sz="1200" b="0" i="0" dirty="0">
                <a:effectLst/>
                <a:latin typeface="+mn-lt"/>
                <a:ea typeface="+mn-ea"/>
                <a:cs typeface="+mn-cs"/>
                <a:sym typeface="Calibri"/>
              </a:rPr>
              <a:t>Si c’est un particulier qui reçoit cet argent, c’est le solde du</a:t>
            </a:r>
            <a:r>
              <a:rPr lang="fr-FR" sz="1200" b="0" i="0" baseline="0" dirty="0">
                <a:effectLst/>
                <a:latin typeface="+mn-lt"/>
                <a:ea typeface="+mn-ea"/>
                <a:cs typeface="+mn-cs"/>
                <a:sym typeface="Calibri"/>
              </a:rPr>
              <a:t> compte créé sur </a:t>
            </a:r>
            <a:r>
              <a:rPr lang="fr-FR" sz="1200" b="0" i="0" dirty="0">
                <a:effectLst/>
                <a:latin typeface="+mn-lt"/>
                <a:ea typeface="+mn-ea"/>
                <a:cs typeface="+mn-cs"/>
                <a:sym typeface="Calibri"/>
              </a:rPr>
              <a:t> l’application qui sera crédité. Il est notifié par email ou SMS qu’il peut retirer cette somme sur son compte en banque ou l’utiliser avec l’application.  En attendant sa réponse, l’argent est conservé.</a:t>
            </a:r>
          </a:p>
          <a:p>
            <a:pPr algn="just">
              <a:spcBef>
                <a:spcPts val="0"/>
              </a:spcBef>
            </a:pPr>
            <a:endParaRPr lang="fr-FR" dirty="0"/>
          </a:p>
          <a:p>
            <a:pPr algn="just">
              <a:spcBef>
                <a:spcPts val="0"/>
              </a:spcBef>
            </a:pPr>
            <a:r>
              <a:rPr lang="fr-FR" b="1" u="sng" dirty="0"/>
              <a:t>Pour aller plus loin </a:t>
            </a:r>
            <a:r>
              <a:rPr lang="fr-FR" b="0" u="none" dirty="0"/>
              <a:t>:</a:t>
            </a:r>
          </a:p>
          <a:p>
            <a:pPr algn="just">
              <a:spcBef>
                <a:spcPts val="0"/>
              </a:spcBef>
            </a:pPr>
            <a:endParaRPr lang="fr-FR" b="0" u="none" dirty="0"/>
          </a:p>
          <a:p>
            <a:pPr algn="just">
              <a:spcBef>
                <a:spcPts val="0"/>
              </a:spcBef>
            </a:pPr>
            <a:r>
              <a:rPr lang="fr-FR" dirty="0"/>
              <a:t>Les « crypto-actifs »  (couramment appelés aussi « crypto-monnaies ») </a:t>
            </a:r>
            <a:r>
              <a:rPr lang="fr-FR" baseline="0" dirty="0"/>
              <a:t>comme le bitcoin, le Ripple ou l’Ether ne sont pas de véritables monnaies. Leur valeur n’est pas garantie par un État ou une banque centrale et cette valeur  est très fluctuante. Il est donc très risqué d’en acheter.  </a:t>
            </a:r>
          </a:p>
          <a:p>
            <a:pPr marL="0" marR="0" lvl="0" indent="0" algn="just" defTabSz="914400" eaLnBrk="1" fontAlgn="auto" latinLnBrk="0" hangingPunct="1">
              <a:lnSpc>
                <a:spcPct val="100000"/>
              </a:lnSpc>
              <a:spcBef>
                <a:spcPts val="0"/>
              </a:spcBef>
              <a:spcAft>
                <a:spcPts val="0"/>
              </a:spcAft>
              <a:buClrTx/>
              <a:buSzTx/>
              <a:buFontTx/>
              <a:buNone/>
              <a:tabLst/>
              <a:defRPr/>
            </a:pPr>
            <a:r>
              <a:rPr lang="fr-FR" sz="1200" dirty="0">
                <a:solidFill>
                  <a:srgbClr val="213B76"/>
                </a:solidFill>
                <a:latin typeface="Myriad Pro" panose="020B0503030403020204"/>
              </a:rPr>
              <a:t>Pour en savoir plus :</a:t>
            </a:r>
            <a:r>
              <a:rPr lang="fr-FR" sz="1200" baseline="0" dirty="0">
                <a:solidFill>
                  <a:srgbClr val="213B76"/>
                </a:solidFill>
                <a:latin typeface="Myriad Pro" panose="020B0503030403020204"/>
              </a:rPr>
              <a:t> https://www.youtube.com/watch?v=QE-eNeJd8OY </a:t>
            </a: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35</a:t>
            </a:fld>
            <a:endParaRPr lang="fr-FR" dirty="0">
              <a:solidFill>
                <a:prstClr val="black"/>
              </a:solidFill>
            </a:endParaRPr>
          </a:p>
        </p:txBody>
      </p:sp>
    </p:spTree>
    <p:extLst>
      <p:ext uri="{BB962C8B-B14F-4D97-AF65-F5344CB8AC3E}">
        <p14:creationId xmlns:p14="http://schemas.microsoft.com/office/powerpoint/2010/main" val="1651503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defRPr b="1"/>
            </a:pPr>
            <a:r>
              <a:rPr lang="fr-FR" dirty="0"/>
              <a:t>Rapport annuel 2021 de l’Observatoire de la sécurité des moyens de paiement </a:t>
            </a:r>
            <a:r>
              <a:rPr lang="fr-FR" dirty="0">
                <a:solidFill>
                  <a:srgbClr val="000000"/>
                </a:solidFill>
              </a:rPr>
              <a:t>(</a:t>
            </a:r>
            <a:r>
              <a:rPr lang="fr-FR" u="sng" dirty="0">
                <a:solidFill>
                  <a:srgbClr val="0000FF"/>
                </a:solidFill>
                <a:uFill>
                  <a:solidFill>
                    <a:srgbClr val="0000FF"/>
                  </a:solidFill>
                </a:uFill>
                <a:hlinkClick r:id="rId3"/>
              </a:rPr>
              <a:t>OSMP</a:t>
            </a:r>
            <a:r>
              <a:rPr lang="fr-FR" dirty="0">
                <a:solidFill>
                  <a:srgbClr val="000000"/>
                </a:solidFill>
              </a:rPr>
              <a:t>) paru en juillet 2022</a:t>
            </a:r>
          </a:p>
          <a:p>
            <a:pPr algn="just">
              <a:spcBef>
                <a:spcPts val="0"/>
              </a:spcBef>
              <a:defRPr b="1"/>
            </a:pPr>
            <a:endParaRPr lang="fr-FR" dirty="0">
              <a:solidFill>
                <a:srgbClr val="000000"/>
              </a:solidFill>
            </a:endParaRPr>
          </a:p>
          <a:p>
            <a:pPr marL="0" indent="0">
              <a:buNone/>
            </a:pPr>
            <a:endParaRPr lang="fr-FR" b="0" dirty="0"/>
          </a:p>
          <a:p>
            <a:pPr marL="0" indent="0">
              <a:buNone/>
            </a:pPr>
            <a:r>
              <a:rPr lang="fr-FR" b="1" u="sng" dirty="0"/>
              <a:t>Pour aller plus loin :</a:t>
            </a:r>
          </a:p>
          <a:p>
            <a:pPr marL="0" indent="0">
              <a:buNone/>
            </a:pPr>
            <a:endParaRPr lang="fr-FR" b="1" u="sng" dirty="0"/>
          </a:p>
          <a:p>
            <a:pPr marL="171450" indent="-171450">
              <a:buFont typeface="Arial" panose="020B0604020202020204" pitchFamily="34" charset="0"/>
              <a:buChar char="•"/>
            </a:pPr>
            <a:r>
              <a:rPr lang="fr-FR" b="0" dirty="0"/>
              <a:t>Le chèque est en</a:t>
            </a:r>
            <a:r>
              <a:rPr lang="fr-FR" b="0" baseline="0" dirty="0"/>
              <a:t> 2021 le moyen de paiement le plus fraudé en France en montant (465 millions</a:t>
            </a:r>
            <a:r>
              <a:rPr lang="fr-FR" sz="1200" b="0" dirty="0">
                <a:solidFill>
                  <a:srgbClr val="213B76"/>
                </a:solidFill>
                <a:latin typeface="Myriad Pro" panose="020B0503030403020204" pitchFamily="34" charset="0"/>
                <a:cs typeface="Arial" panose="020B0604020202020204" pitchFamily="34" charset="0"/>
              </a:rPr>
              <a:t> d’euros </a:t>
            </a:r>
            <a:r>
              <a:rPr lang="fr-FR" b="0" baseline="0" dirty="0"/>
              <a:t>ce qui représente 37% de la fraude totale) : vol de chéquiers, falsification de chèques…</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dirty="0"/>
              <a:t>La carte de</a:t>
            </a:r>
            <a:r>
              <a:rPr lang="fr-FR" b="0" baseline="0" dirty="0"/>
              <a:t> paiement représente 37% de la fraude totale en montant soit </a:t>
            </a:r>
            <a:r>
              <a:rPr lang="fr-FR" sz="1200" b="0" dirty="0">
                <a:solidFill>
                  <a:srgbClr val="213B76"/>
                </a:solidFill>
                <a:latin typeface="Myriad Pro" panose="020B0503030403020204" pitchFamily="34" charset="0"/>
                <a:cs typeface="Arial" panose="020B0604020202020204" pitchFamily="34" charset="0"/>
              </a:rPr>
              <a:t>464 millions d’euros </a:t>
            </a:r>
            <a:r>
              <a:rPr lang="fr-FR" b="0" baseline="0" dirty="0"/>
              <a:t>(le montant est en baisse par rapport à 2020, - 1,9%). </a:t>
            </a:r>
            <a:r>
              <a:rPr lang="fr-FR" dirty="0"/>
              <a:t>Les numéros de cartes usurpées restent la principale</a:t>
            </a:r>
            <a:r>
              <a:rPr lang="fr-FR" baseline="0" dirty="0"/>
              <a:t> source de fraude à la carte (78% de la fraude contre 18% pour les cartes perdues ou volées) =&gt; les paiements sur Internet supportent encore près des ¾ de la fraude en montant alors qu’ils représentent moins d’1/4 des paiements par carte.</a:t>
            </a:r>
          </a:p>
          <a:p>
            <a:pPr marL="171450" marR="0" lvl="0" indent="-1714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b="0" baseline="0" dirty="0"/>
              <a:t>Les paiements sans contact confirment leur très haut niveau de sécurité, leur taux de fraude atteignant un plus bas historique de 0,013%.</a:t>
            </a:r>
            <a:endParaRPr lang="fr-FR" b="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baseline="0" dirty="0">
                <a:solidFill>
                  <a:srgbClr val="FF0000"/>
                </a:solidFill>
              </a:rPr>
              <a:t>La carte reste l</a:t>
            </a:r>
            <a:r>
              <a:rPr lang="fr-FR" b="0" dirty="0">
                <a:solidFill>
                  <a:srgbClr val="FF0000"/>
                </a:solidFill>
              </a:rPr>
              <a:t>e mode de paiement privilégié des français (56,9 % des paiements scripturaux).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a:t>Le virement est le 3</a:t>
            </a:r>
            <a:r>
              <a:rPr lang="fr-FR" b="0" baseline="30000" dirty="0"/>
              <a:t>ème</a:t>
            </a:r>
            <a:r>
              <a:rPr lang="fr-FR" b="0" dirty="0"/>
              <a:t> moyen de paiement</a:t>
            </a:r>
            <a:r>
              <a:rPr lang="fr-FR" b="0" baseline="0" dirty="0"/>
              <a:t> le plus fraudé (23  des montants de fraude avec 287 millions d’euros). </a:t>
            </a:r>
            <a:r>
              <a:rPr lang="fr-FR" dirty="0"/>
              <a:t>Toutefois, le taux de fraude sur le virement reste à un niveau faible à 0,0007% (en légère baisse par rapport à 2020).</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b="1"/>
            </a:pPr>
            <a:r>
              <a:rPr lang="fr-FR" b="0" dirty="0"/>
              <a:t>Les fraudes sur les prélèvements sont en hausse par rapport à 2021 : 25 millions d’euros en 2021 contre moins de 2 millions d’euros </a:t>
            </a:r>
            <a:r>
              <a:rPr lang="fr-FR" b="0"/>
              <a:t>en 2020.</a:t>
            </a:r>
            <a:endParaRPr lang="fr-FR" b="0" dirty="0"/>
          </a:p>
          <a:p>
            <a:pPr algn="just">
              <a:spcBef>
                <a:spcPts val="0"/>
              </a:spcBef>
              <a:defRPr b="1"/>
            </a:pPr>
            <a:endParaRPr lang="fr-FR" b="1" baseline="0" dirty="0"/>
          </a:p>
        </p:txBody>
      </p:sp>
      <p:sp>
        <p:nvSpPr>
          <p:cNvPr id="4" name="Espace réservé du numéro de diapositive 3"/>
          <p:cNvSpPr>
            <a:spLocks noGrp="1"/>
          </p:cNvSpPr>
          <p:nvPr>
            <p:ph type="sldNum" sz="quarter" idx="10"/>
          </p:nvPr>
        </p:nvSpPr>
        <p:spPr>
          <a:xfrm>
            <a:off x="3851342" y="9431179"/>
            <a:ext cx="2946347" cy="497046"/>
          </a:xfrm>
          <a:prstGeom prst="rect">
            <a:avLst/>
          </a:prstGeom>
        </p:spPr>
        <p:txBody>
          <a:bodyPr/>
          <a:lstStyle/>
          <a:p>
            <a:fld id="{7FADAAED-A6AA-4455-8E21-FCD3A4153FBA}" type="slidenum">
              <a:rPr lang="fr-FR" smtClean="0">
                <a:solidFill>
                  <a:prstClr val="black"/>
                </a:solidFill>
              </a:rPr>
              <a:pPr/>
              <a:t>36</a:t>
            </a:fld>
            <a:endParaRPr lang="fr-FR" dirty="0">
              <a:solidFill>
                <a:prstClr val="black"/>
              </a:solidFill>
            </a:endParaRPr>
          </a:p>
        </p:txBody>
      </p:sp>
    </p:spTree>
    <p:extLst>
      <p:ext uri="{BB962C8B-B14F-4D97-AF65-F5344CB8AC3E}">
        <p14:creationId xmlns:p14="http://schemas.microsoft.com/office/powerpoint/2010/main" val="1938480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37</a:t>
            </a:fld>
            <a:endParaRPr lang="fr-FR" dirty="0">
              <a:solidFill>
                <a:prstClr val="black"/>
              </a:solidFill>
            </a:endParaRPr>
          </a:p>
        </p:txBody>
      </p:sp>
    </p:spTree>
    <p:extLst>
      <p:ext uri="{BB962C8B-B14F-4D97-AF65-F5344CB8AC3E}">
        <p14:creationId xmlns:p14="http://schemas.microsoft.com/office/powerpoint/2010/main" val="819250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spcBef>
                <a:spcPts val="0"/>
              </a:spcBef>
            </a:pPr>
            <a:endParaRPr lang="fr-FR" dirty="0"/>
          </a:p>
        </p:txBody>
      </p:sp>
      <p:sp>
        <p:nvSpPr>
          <p:cNvPr id="4" name="Espace réservé du numéro de diapositive 3"/>
          <p:cNvSpPr>
            <a:spLocks noGrp="1"/>
          </p:cNvSpPr>
          <p:nvPr>
            <p:ph type="sldNum" sz="quarter" idx="10"/>
          </p:nvPr>
        </p:nvSpPr>
        <p:spPr/>
        <p:txBody>
          <a:bodyPr/>
          <a:lstStyle/>
          <a:p>
            <a:fld id="{7FADAAED-A6AA-4455-8E21-FCD3A4153FBA}" type="slidenum">
              <a:rPr lang="fr-FR" smtClean="0">
                <a:solidFill>
                  <a:prstClr val="black"/>
                </a:solidFill>
              </a:rPr>
              <a:pPr/>
              <a:t>38</a:t>
            </a:fld>
            <a:endParaRPr lang="fr-FR" dirty="0">
              <a:solidFill>
                <a:prstClr val="black"/>
              </a:solidFill>
            </a:endParaRPr>
          </a:p>
        </p:txBody>
      </p:sp>
    </p:spTree>
    <p:extLst>
      <p:ext uri="{BB962C8B-B14F-4D97-AF65-F5344CB8AC3E}">
        <p14:creationId xmlns:p14="http://schemas.microsoft.com/office/powerpoint/2010/main" val="84160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prstGeom prst="rect">
            <a:avLst/>
          </a:prstGeom>
        </p:spPr>
        <p:txBody>
          <a:bodyPr/>
          <a:lstStyle/>
          <a:p>
            <a:endParaRPr dirty="0"/>
          </a:p>
        </p:txBody>
      </p:sp>
      <p:sp>
        <p:nvSpPr>
          <p:cNvPr id="410" name="Shape 410"/>
          <p:cNvSpPr>
            <a:spLocks noGrp="1"/>
          </p:cNvSpPr>
          <p:nvPr>
            <p:ph type="body" sz="quarter" idx="1"/>
          </p:nvPr>
        </p:nvSpPr>
        <p:spPr>
          <a:prstGeom prst="rect">
            <a:avLst/>
          </a:prstGeom>
        </p:spPr>
        <p:txBody>
          <a:bodyPr/>
          <a:lstStyle/>
          <a:p>
            <a:pPr>
              <a:spcBef>
                <a:spcPts val="0"/>
              </a:spcBef>
              <a:defRPr b="1"/>
            </a:pPr>
            <a:r>
              <a:rPr lang="fr-FR" noProof="0" dirty="0"/>
              <a:t>Pour introduire la notion :</a:t>
            </a:r>
            <a:r>
              <a:rPr lang="fr-FR" baseline="0" noProof="0" dirty="0"/>
              <a:t> https://www.youtube.com/watch?v=919Ez9fEWVM (vidéo La Minute Cash – Gestion budgétaire)</a:t>
            </a:r>
          </a:p>
          <a:p>
            <a:pPr>
              <a:spcBef>
                <a:spcPts val="0"/>
              </a:spcBef>
              <a:defRPr b="1"/>
            </a:pPr>
            <a:endParaRPr lang="fr-FR" baseline="0" noProof="0" dirty="0"/>
          </a:p>
          <a:p>
            <a:pPr>
              <a:spcBef>
                <a:spcPts val="0"/>
              </a:spcBef>
              <a:defRPr b="1"/>
            </a:pPr>
            <a:r>
              <a:rPr lang="fr-FR" noProof="0" dirty="0"/>
              <a:t>Qu’est-ce qu’un budget ? </a:t>
            </a:r>
          </a:p>
          <a:p>
            <a:pPr>
              <a:spcBef>
                <a:spcPts val="0"/>
              </a:spcBef>
              <a:defRPr b="1"/>
            </a:pPr>
            <a:endParaRPr lang="fr-FR" noProof="0" dirty="0"/>
          </a:p>
          <a:p>
            <a:pPr marL="0" marR="0" lvl="0" indent="0" defTabSz="914400" eaLnBrk="1" fontAlgn="auto" latinLnBrk="0" hangingPunct="1">
              <a:lnSpc>
                <a:spcPct val="100000"/>
              </a:lnSpc>
              <a:spcBef>
                <a:spcPts val="0"/>
              </a:spcBef>
              <a:spcAft>
                <a:spcPts val="0"/>
              </a:spcAft>
              <a:buClrTx/>
              <a:buSzTx/>
              <a:buFontTx/>
              <a:buNone/>
              <a:tabLst/>
              <a:defRPr b="1"/>
            </a:pPr>
            <a:r>
              <a:rPr lang="fr-FR" b="0" baseline="0" noProof="0" dirty="0"/>
              <a:t>C’est un outil pour connaitre sa situation financière actuelle et future, et les dépenses et ressources passées.</a:t>
            </a:r>
          </a:p>
          <a:p>
            <a:pPr>
              <a:spcBef>
                <a:spcPts val="0"/>
              </a:spcBef>
              <a:defRPr b="1"/>
            </a:pPr>
            <a:endParaRPr lang="fr-FR" b="0" baseline="0" noProof="0" dirty="0"/>
          </a:p>
          <a:p>
            <a:pPr>
              <a:spcBef>
                <a:spcPts val="0"/>
              </a:spcBef>
              <a:defRPr b="1"/>
            </a:pPr>
            <a:r>
              <a:rPr lang="fr-FR" b="0" baseline="0" noProof="0" dirty="0"/>
              <a:t>Il recense l’ensemble des ressources (ou recettes, ou revenus, ou rentrées d’argent) et des dépenses (ou charges) d’une personne ou d’un ménage.</a:t>
            </a:r>
          </a:p>
          <a:p>
            <a:pPr>
              <a:spcBef>
                <a:spcPts val="0"/>
              </a:spcBef>
              <a:defRPr b="1"/>
            </a:pPr>
            <a:r>
              <a:rPr lang="fr-FR" b="0" baseline="0" noProof="0" dirty="0"/>
              <a:t>Le budget permet de tracer ce qui « rentre » et ce qui « sort ».</a:t>
            </a:r>
          </a:p>
          <a:p>
            <a:pPr>
              <a:spcBef>
                <a:spcPts val="0"/>
              </a:spcBef>
              <a:defRPr b="1"/>
            </a:pPr>
            <a:endParaRPr lang="fr-FR" b="0" baseline="0" noProof="0" dirty="0"/>
          </a:p>
          <a:p>
            <a:pPr>
              <a:spcBef>
                <a:spcPts val="0"/>
              </a:spcBef>
              <a:defRPr b="1"/>
            </a:pPr>
            <a:r>
              <a:rPr lang="fr-FR" b="1" baseline="0" noProof="0" dirty="0"/>
              <a:t>Pourquoi faire un budget ?  </a:t>
            </a:r>
            <a:endParaRPr lang="fr-FR" b="1" noProof="0" dirty="0"/>
          </a:p>
          <a:p>
            <a:pPr>
              <a:spcBef>
                <a:spcPts val="0"/>
              </a:spcBef>
              <a:defRPr b="1"/>
            </a:pPr>
            <a:endParaRPr lang="fr-FR" noProof="0" dirty="0"/>
          </a:p>
          <a:p>
            <a:pPr marL="171450" indent="-171450">
              <a:spcBef>
                <a:spcPts val="0"/>
              </a:spcBef>
              <a:buSzPct val="100000"/>
              <a:buFont typeface="Arial"/>
              <a:buChar char="•"/>
            </a:pPr>
            <a:r>
              <a:rPr lang="fr-FR" noProof="0" dirty="0"/>
              <a:t>Mieux gérer son</a:t>
            </a:r>
            <a:r>
              <a:rPr lang="fr-FR" baseline="0" noProof="0" dirty="0"/>
              <a:t> argent (se</a:t>
            </a:r>
            <a:r>
              <a:rPr lang="fr-FR" noProof="0" dirty="0"/>
              <a:t>s ressources)</a:t>
            </a:r>
          </a:p>
          <a:p>
            <a:pPr marL="171450" indent="-171450">
              <a:spcBef>
                <a:spcPts val="0"/>
              </a:spcBef>
              <a:buSzPct val="100000"/>
              <a:buFont typeface="Arial"/>
              <a:buChar char="•"/>
            </a:pPr>
            <a:r>
              <a:rPr lang="fr-FR" noProof="0" dirty="0"/>
              <a:t>Maîtriser ses dépenses</a:t>
            </a:r>
          </a:p>
          <a:p>
            <a:pPr marL="171450" indent="-171450">
              <a:spcBef>
                <a:spcPts val="0"/>
              </a:spcBef>
              <a:buSzPct val="100000"/>
              <a:buFont typeface="Arial"/>
              <a:buChar char="•"/>
            </a:pPr>
            <a:r>
              <a:rPr lang="fr-FR" noProof="0" dirty="0"/>
              <a:t>Connaître sa situation financière , avoir une</a:t>
            </a:r>
            <a:r>
              <a:rPr lang="fr-FR" baseline="0" noProof="0" dirty="0"/>
              <a:t> vision d’ensemble de la façon dont on dépense son argent</a:t>
            </a:r>
          </a:p>
          <a:p>
            <a:pPr marL="171450" marR="0" indent="-171450" defTabSz="914400" eaLnBrk="1" fontAlgn="auto" latinLnBrk="0" hangingPunct="1">
              <a:lnSpc>
                <a:spcPct val="100000"/>
              </a:lnSpc>
              <a:spcBef>
                <a:spcPts val="0"/>
              </a:spcBef>
              <a:spcAft>
                <a:spcPts val="0"/>
              </a:spcAft>
              <a:buClrTx/>
              <a:buSzPct val="100000"/>
              <a:buFont typeface="Arial"/>
              <a:buChar char="•"/>
              <a:tabLst/>
              <a:defRPr/>
            </a:pPr>
            <a:r>
              <a:rPr lang="fr-FR" noProof="0" dirty="0"/>
              <a:t>Planifier des projets </a:t>
            </a:r>
            <a:endParaRPr lang="fr-FR" b="1" noProof="0" dirty="0"/>
          </a:p>
          <a:p>
            <a:pPr marL="171450" indent="-171450">
              <a:spcBef>
                <a:spcPts val="0"/>
              </a:spcBef>
              <a:buSzPct val="100000"/>
              <a:buFont typeface="Arial"/>
              <a:buChar char="•"/>
            </a:pPr>
            <a:r>
              <a:rPr lang="fr-FR" noProof="0" dirty="0"/>
              <a:t>En cas de difficultés à faire face à des</a:t>
            </a:r>
            <a:r>
              <a:rPr lang="fr-FR" baseline="0" noProof="0" dirty="0"/>
              <a:t> dépenses</a:t>
            </a:r>
            <a:r>
              <a:rPr lang="fr-FR" noProof="0" dirty="0"/>
              <a:t>, se poser des</a:t>
            </a:r>
            <a:r>
              <a:rPr lang="fr-FR" baseline="0" noProof="0" dirty="0"/>
              <a:t> </a:t>
            </a:r>
            <a:r>
              <a:rPr lang="fr-FR" noProof="0" dirty="0"/>
              <a:t> questions sur la manière dont on peut gérer son argent au quotidien</a:t>
            </a:r>
          </a:p>
          <a:p>
            <a:pPr marL="171450" indent="-171450">
              <a:spcBef>
                <a:spcPts val="0"/>
              </a:spcBef>
              <a:buSzPct val="100000"/>
              <a:buFont typeface="Arial"/>
              <a:buChar char="•"/>
            </a:pPr>
            <a:r>
              <a:rPr lang="fr-FR" noProof="0" dirty="0"/>
              <a:t>Construire un budget permet d’anticiper les imprévus.</a:t>
            </a:r>
          </a:p>
          <a:p>
            <a:pPr marL="171450" indent="-171450">
              <a:spcBef>
                <a:spcPts val="0"/>
              </a:spcBef>
              <a:buSzPct val="100000"/>
              <a:buFont typeface="Arial"/>
              <a:buChar char="•"/>
            </a:pPr>
            <a:endParaRPr lang="fr-FR" noProof="0" dirty="0"/>
          </a:p>
          <a:p>
            <a:pPr marL="0" indent="0">
              <a:spcBef>
                <a:spcPts val="0"/>
              </a:spcBef>
              <a:buSzPct val="100000"/>
              <a:buFont typeface="Arial"/>
              <a:buNone/>
            </a:pPr>
            <a:r>
              <a:rPr lang="fr-FR" b="1" noProof="0" dirty="0"/>
              <a:t>Comment se compose-t-il ?</a:t>
            </a:r>
          </a:p>
          <a:p>
            <a:pPr marL="0" indent="0">
              <a:spcBef>
                <a:spcPts val="0"/>
              </a:spcBef>
              <a:buSzPct val="100000"/>
              <a:buFont typeface="Arial"/>
              <a:buNone/>
            </a:pPr>
            <a:r>
              <a:rPr lang="fr-FR" baseline="0" noProof="0" dirty="0"/>
              <a:t>Pour établir un budget mensuel, on liste d’un côté : les rentrées d’argent (les ressources), de l’autre, les dépenses (les charges). La différence s’appelle le solde.</a:t>
            </a:r>
          </a:p>
          <a:p>
            <a:pPr marL="0" marR="0" lvl="0" indent="0" defTabSz="914400" eaLnBrk="1" fontAlgn="auto" latinLnBrk="0" hangingPunct="1">
              <a:lnSpc>
                <a:spcPct val="100000"/>
              </a:lnSpc>
              <a:spcBef>
                <a:spcPts val="0"/>
              </a:spcBef>
              <a:spcAft>
                <a:spcPts val="0"/>
              </a:spcAft>
              <a:buClrTx/>
              <a:buSzPct val="100000"/>
              <a:buFont typeface="Arial"/>
              <a:buNone/>
              <a:tabLst/>
              <a:defRPr/>
            </a:pPr>
            <a:endParaRPr lang="fr-FR" noProof="0" dirty="0"/>
          </a:p>
          <a:p>
            <a:pPr marL="0" indent="0">
              <a:spcBef>
                <a:spcPts val="0"/>
              </a:spcBef>
              <a:buSzPct val="100000"/>
              <a:buFont typeface="Arial"/>
              <a:buNone/>
            </a:pPr>
            <a:endParaRPr lang="fr-FR" baseline="0" noProof="0" dirty="0"/>
          </a:p>
          <a:p>
            <a:pPr marL="0" indent="0">
              <a:spcBef>
                <a:spcPts val="0"/>
              </a:spcBef>
              <a:buSzPct val="100000"/>
              <a:buFont typeface="Arial"/>
              <a:buNone/>
            </a:pPr>
            <a:endParaRPr lang="fr-FR" baseline="0" noProof="0" dirty="0"/>
          </a:p>
        </p:txBody>
      </p:sp>
    </p:spTree>
    <p:extLst>
      <p:ext uri="{BB962C8B-B14F-4D97-AF65-F5344CB8AC3E}">
        <p14:creationId xmlns:p14="http://schemas.microsoft.com/office/powerpoint/2010/main" val="47573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dirty="0"/>
          </a:p>
        </p:txBody>
      </p:sp>
      <p:sp>
        <p:nvSpPr>
          <p:cNvPr id="443" name="Shape 443"/>
          <p:cNvSpPr>
            <a:spLocks noGrp="1"/>
          </p:cNvSpPr>
          <p:nvPr>
            <p:ph type="body" sz="quarter" idx="1"/>
          </p:nvPr>
        </p:nvSpPr>
        <p:spPr>
          <a:prstGeom prst="rect">
            <a:avLst/>
          </a:prstGeom>
        </p:spPr>
        <p:txBody>
          <a:bodyPr/>
          <a:lstStyle/>
          <a:p>
            <a:pPr>
              <a:spcBef>
                <a:spcPts val="0"/>
              </a:spcBef>
              <a:defRPr b="1"/>
            </a:pPr>
            <a:r>
              <a:rPr lang="fr-FR" noProof="0" dirty="0"/>
              <a:t>Mécanisme du budget :</a:t>
            </a:r>
            <a:endParaRPr lang="fr-FR" u="sng" noProof="0" dirty="0">
              <a:solidFill>
                <a:srgbClr val="FF0000"/>
              </a:solidFill>
            </a:endParaRPr>
          </a:p>
          <a:p>
            <a:pPr marL="171450" indent="-171450">
              <a:spcBef>
                <a:spcPts val="0"/>
              </a:spcBef>
              <a:buSzPct val="100000"/>
              <a:buFont typeface="Arial"/>
              <a:buChar char="•"/>
            </a:pPr>
            <a:r>
              <a:rPr lang="fr-FR" noProof="0" dirty="0"/>
              <a:t>Si ressources &gt; dépenses, il vous reste de l’argent : vous pouvez le dépenser OU l’épargner  </a:t>
            </a:r>
          </a:p>
          <a:p>
            <a:pPr marL="171450" indent="-171450">
              <a:spcBef>
                <a:spcPts val="0"/>
              </a:spcBef>
              <a:buSzPct val="100000"/>
              <a:buFont typeface="Arial"/>
              <a:buChar char="•"/>
            </a:pPr>
            <a:r>
              <a:rPr lang="fr-FR" noProof="0" dirty="0"/>
              <a:t>Si ressources &lt; dépenses : cela signifie que vous allez dépenser plus que vos entrées d’argent.</a:t>
            </a:r>
          </a:p>
          <a:p>
            <a:pPr>
              <a:spcBef>
                <a:spcPts val="0"/>
              </a:spcBef>
            </a:pPr>
            <a:endParaRPr lang="fr-FR" noProof="0" dirty="0"/>
          </a:p>
        </p:txBody>
      </p:sp>
    </p:spTree>
    <p:extLst>
      <p:ext uri="{BB962C8B-B14F-4D97-AF65-F5344CB8AC3E}">
        <p14:creationId xmlns:p14="http://schemas.microsoft.com/office/powerpoint/2010/main" val="81593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dirty="0"/>
          </a:p>
        </p:txBody>
      </p:sp>
      <p:sp>
        <p:nvSpPr>
          <p:cNvPr id="454" name="Shape 454"/>
          <p:cNvSpPr>
            <a:spLocks noGrp="1"/>
          </p:cNvSpPr>
          <p:nvPr>
            <p:ph type="body" sz="quarter" idx="1"/>
          </p:nvPr>
        </p:nvSpPr>
        <p:spPr>
          <a:prstGeom prst="rect">
            <a:avLst/>
          </a:prstGeom>
        </p:spPr>
        <p:txBody>
          <a:bodyPr/>
          <a:lstStyle/>
          <a:p>
            <a:pPr>
              <a:spcBef>
                <a:spcPts val="0"/>
              </a:spcBef>
              <a:defRPr b="1" u="sng"/>
            </a:pPr>
            <a:r>
              <a:rPr lang="fr-FR" noProof="0" dirty="0"/>
              <a:t>Demander aux élèves de citer des ressources (ou revenus)</a:t>
            </a:r>
            <a:r>
              <a:rPr lang="fr-FR" u="none" noProof="0" dirty="0"/>
              <a:t>,</a:t>
            </a:r>
            <a:r>
              <a:rPr lang="fr-FR" u="none" baseline="0" noProof="0" dirty="0"/>
              <a:t> </a:t>
            </a:r>
            <a:r>
              <a:rPr lang="fr-FR" b="0" u="none" baseline="0" noProof="0" dirty="0"/>
              <a:t>puis dérouler la 2</a:t>
            </a:r>
            <a:r>
              <a:rPr lang="fr-FR" b="0" u="none" baseline="30000" noProof="0" dirty="0"/>
              <a:t>ème</a:t>
            </a:r>
            <a:r>
              <a:rPr lang="fr-FR" b="0" u="none" baseline="0" noProof="0" dirty="0"/>
              <a:t> partie de la diapositive pour faire apparaître les exemples ci-dessous</a:t>
            </a:r>
            <a:endParaRPr lang="fr-FR" b="0" u="none" noProof="0" dirty="0"/>
          </a:p>
          <a:p>
            <a:pPr>
              <a:spcBef>
                <a:spcPts val="0"/>
              </a:spcBef>
              <a:defRPr b="1" u="sng"/>
            </a:pPr>
            <a:endParaRPr lang="fr-FR" noProof="0" dirty="0"/>
          </a:p>
          <a:p>
            <a:pPr>
              <a:spcBef>
                <a:spcPts val="0"/>
              </a:spcBef>
              <a:defRPr b="1" u="sng"/>
            </a:pPr>
            <a:r>
              <a:rPr lang="fr-FR" u="none" noProof="0" dirty="0"/>
              <a:t>Revenus du travail  </a:t>
            </a:r>
            <a:r>
              <a:rPr lang="fr-FR" b="0" u="none" noProof="0" dirty="0"/>
              <a:t>: par exemple, un salaire ou, pour les travailleurs indépendants (commerçants, artisans, agriculteurs, professions libérales, artistes…), un revenu (commercial, agricole, non commercial).</a:t>
            </a:r>
          </a:p>
          <a:p>
            <a:pPr>
              <a:spcBef>
                <a:spcPts val="0"/>
              </a:spcBef>
              <a:defRPr u="sng"/>
            </a:pPr>
            <a:r>
              <a:rPr lang="fr-FR" b="1" u="none" noProof="0" dirty="0"/>
              <a:t>Pensions</a:t>
            </a:r>
            <a:r>
              <a:rPr lang="fr-FR" b="0" u="none" noProof="0" dirty="0"/>
              <a:t> : retraite, alimentaire, invalidité</a:t>
            </a:r>
          </a:p>
          <a:p>
            <a:pPr>
              <a:spcBef>
                <a:spcPts val="0"/>
              </a:spcBef>
              <a:defRPr b="1" u="sng"/>
            </a:pPr>
            <a:r>
              <a:rPr lang="fr-FR" u="none" noProof="0" dirty="0"/>
              <a:t>Aides sociales  : </a:t>
            </a:r>
            <a:r>
              <a:rPr lang="fr-FR" b="0" u="none" noProof="0" dirty="0"/>
              <a:t>allocation logement, allocation familiale, assurance chômage, bourses d’études, etc…</a:t>
            </a:r>
          </a:p>
          <a:p>
            <a:pPr>
              <a:spcBef>
                <a:spcPts val="0"/>
              </a:spcBef>
              <a:defRPr b="1" u="sng"/>
            </a:pPr>
            <a:r>
              <a:rPr lang="fr-FR" u="none" noProof="0" dirty="0"/>
              <a:t>Autres : </a:t>
            </a:r>
            <a:r>
              <a:rPr lang="fr-FR" b="0" u="none" noProof="0" dirty="0"/>
              <a:t>par exemple, revenus fonciers (si on possède un appartement et qu’on le loue) ou revenus mobiliers (si on possède par exemple un livret d’épargne et qu’on touche des intérêts)</a:t>
            </a:r>
          </a:p>
          <a:p>
            <a:pPr>
              <a:spcBef>
                <a:spcPts val="0"/>
              </a:spcBef>
              <a:defRPr b="1" u="sng"/>
            </a:pPr>
            <a:endParaRPr lang="fr-FR" b="0" u="none" noProof="0" dirty="0"/>
          </a:p>
          <a:p>
            <a:pPr>
              <a:spcBef>
                <a:spcPts val="0"/>
              </a:spcBef>
              <a:defRPr b="1" u="sng"/>
            </a:pPr>
            <a:r>
              <a:rPr lang="fr-FR" b="1" u="sng" noProof="0" dirty="0"/>
              <a:t>Pour aller plus loin </a:t>
            </a:r>
            <a:r>
              <a:rPr lang="fr-FR" b="0" u="none" noProof="0" dirty="0"/>
              <a:t>:</a:t>
            </a:r>
          </a:p>
          <a:p>
            <a:pPr>
              <a:spcBef>
                <a:spcPts val="0"/>
              </a:spcBef>
              <a:defRPr b="1" u="sng"/>
            </a:pPr>
            <a:endParaRPr lang="fr-FR" b="0" u="none" noProof="0" dirty="0"/>
          </a:p>
          <a:p>
            <a:pPr>
              <a:spcBef>
                <a:spcPts val="0"/>
              </a:spcBef>
              <a:defRPr b="1" u="sng"/>
            </a:pPr>
            <a:r>
              <a:rPr lang="fr-FR" b="0" u="none" noProof="0" dirty="0"/>
              <a:t>Désormais, lorsqu’un salarié perçoit son salaire, celui-ci est net d’impôts : l’impôt sur le</a:t>
            </a:r>
            <a:r>
              <a:rPr lang="fr-FR" b="0" u="none" baseline="0" noProof="0" dirty="0"/>
              <a:t> revenu est déjà prélevé. </a:t>
            </a:r>
          </a:p>
          <a:p>
            <a:pPr>
              <a:spcBef>
                <a:spcPts val="0"/>
              </a:spcBef>
              <a:defRPr b="1" u="sng"/>
            </a:pPr>
            <a:r>
              <a:rPr lang="fr-FR" b="0" u="none" baseline="0" noProof="0" dirty="0"/>
              <a:t>Le salaire est également net de cotisations sociales (pour la sécurité sociale :  maladie,  famille, retraite, chômage : occasion de signaler qu’en France, il existe une sécurité sociale, publique et développée). </a:t>
            </a:r>
          </a:p>
          <a:p>
            <a:pPr>
              <a:spcBef>
                <a:spcPts val="0"/>
              </a:spcBef>
              <a:defRPr b="1" u="sng"/>
            </a:pPr>
            <a:endParaRPr lang="fr-FR" b="0" u="none" baseline="0" noProof="0" dirty="0"/>
          </a:p>
          <a:p>
            <a:pPr>
              <a:spcBef>
                <a:spcPts val="0"/>
              </a:spcBef>
              <a:defRPr b="1" u="sng"/>
            </a:pPr>
            <a:r>
              <a:rPr lang="fr-FR" b="0" u="none" baseline="0" noProof="0" dirty="0"/>
              <a:t>Faire la différence avec les revenus des travailleurs non salariés (artisans, commerçants, professions libérales, agriculteurs…) : lorsqu’ils réalisent des ventes (de produits ou de services) et ont des rentrées d’argent (chiffre d’affaires), ils doivent payer avec une partie de celui-ci leurs charges, leurs cotisations sociales et leurs impôts. Ce n’est qu’une fois qu’ils ont payé tout cela, que ce qui reste, le bénéfice, leur permet de payer leurs dépenses à titre privé. </a:t>
            </a:r>
            <a:endParaRPr lang="fr-FR" b="0" u="none" noProof="0" dirty="0"/>
          </a:p>
          <a:p>
            <a:pPr>
              <a:spcBef>
                <a:spcPts val="0"/>
              </a:spcBef>
              <a:defRPr b="1" u="sng"/>
            </a:pPr>
            <a:endParaRPr lang="fr-FR" b="0" u="none" noProof="0" dirty="0"/>
          </a:p>
          <a:p>
            <a:pPr>
              <a:spcBef>
                <a:spcPts val="0"/>
              </a:spcBef>
              <a:defRPr b="1" u="sng"/>
            </a:pPr>
            <a:r>
              <a:rPr lang="fr-FR" b="0" u="none" noProof="0" dirty="0"/>
              <a:t>À titre de référence, si besoin : le SMIC net s’élève à 1.329,05 euros par mois pour une personne à temps plein (au 1</a:t>
            </a:r>
            <a:r>
              <a:rPr lang="fr-FR" b="0" u="none" baseline="30000" noProof="0" dirty="0"/>
              <a:t>er</a:t>
            </a:r>
            <a:r>
              <a:rPr lang="fr-FR" b="0" u="none" noProof="0" dirty="0"/>
              <a:t> août 2022).  </a:t>
            </a:r>
          </a:p>
          <a:p>
            <a:pPr>
              <a:spcBef>
                <a:spcPts val="0"/>
              </a:spcBef>
              <a:defRPr b="1" u="sng"/>
            </a:pPr>
            <a:r>
              <a:rPr lang="fr-FR" b="0" u="none" noProof="0" dirty="0"/>
              <a:t>Le salaire médian en France est d’un peu plus de 1.800 euros net par mois (la moitié des salariés gagne moins, l’autre moitié gagne</a:t>
            </a:r>
            <a:r>
              <a:rPr lang="fr-FR" b="0" u="none" baseline="0" noProof="0" dirty="0"/>
              <a:t> plus que ce </a:t>
            </a:r>
            <a:r>
              <a:rPr lang="fr-FR" b="0" u="none" strike="noStrike" baseline="0" noProof="0" dirty="0"/>
              <a:t>montant</a:t>
            </a:r>
            <a:r>
              <a:rPr lang="fr-FR" b="0" u="none" baseline="0" noProof="0" dirty="0"/>
              <a:t>) ; le salaire </a:t>
            </a:r>
            <a:r>
              <a:rPr lang="fr-FR" b="0" u="none" noProof="0" dirty="0"/>
              <a:t>moyen en France est d’un peu plus</a:t>
            </a:r>
            <a:r>
              <a:rPr lang="fr-FR" b="0" u="none" baseline="0" noProof="0" dirty="0"/>
              <a:t> de 2</a:t>
            </a:r>
            <a:r>
              <a:rPr lang="fr-FR" b="0" u="none" noProof="0" dirty="0"/>
              <a:t>.300 euros net par mois</a:t>
            </a:r>
            <a:r>
              <a:rPr lang="fr-FR" b="0" u="none" baseline="0" noProof="0" dirty="0"/>
              <a:t> (chiffres à mettre à jour lors de la prochaine publication INSEE).</a:t>
            </a:r>
            <a:r>
              <a:rPr lang="fr-FR" b="0" u="none" noProof="0" dirty="0"/>
              <a:t> </a:t>
            </a:r>
          </a:p>
          <a:p>
            <a:pPr>
              <a:spcBef>
                <a:spcPts val="0"/>
              </a:spcBef>
              <a:defRPr b="1" u="sng"/>
            </a:pPr>
            <a:endParaRPr lang="fr-FR" b="0" u="none" noProof="0" dirty="0"/>
          </a:p>
        </p:txBody>
      </p:sp>
    </p:spTree>
    <p:extLst>
      <p:ext uri="{BB962C8B-B14F-4D97-AF65-F5344CB8AC3E}">
        <p14:creationId xmlns:p14="http://schemas.microsoft.com/office/powerpoint/2010/main" val="415414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noRot="1" noChangeAspect="1"/>
          </p:cNvSpPr>
          <p:nvPr>
            <p:ph type="sldImg"/>
          </p:nvPr>
        </p:nvSpPr>
        <p:spPr>
          <a:prstGeom prst="rect">
            <a:avLst/>
          </a:prstGeom>
        </p:spPr>
        <p:txBody>
          <a:bodyPr/>
          <a:lstStyle/>
          <a:p>
            <a:endParaRPr dirty="0"/>
          </a:p>
        </p:txBody>
      </p:sp>
      <p:sp>
        <p:nvSpPr>
          <p:cNvPr id="475" name="Shape 475"/>
          <p:cNvSpPr>
            <a:spLocks noGrp="1"/>
          </p:cNvSpPr>
          <p:nvPr>
            <p:ph type="body" sz="quarter" idx="1"/>
          </p:nvPr>
        </p:nvSpPr>
        <p:spPr>
          <a:prstGeom prst="rect">
            <a:avLst/>
          </a:prstGeom>
        </p:spPr>
        <p:txBody>
          <a:bodyPr/>
          <a:lstStyle/>
          <a:p>
            <a:pPr algn="just">
              <a:spcBef>
                <a:spcPts val="0"/>
              </a:spcBef>
              <a:defRPr b="1" u="sng"/>
            </a:pPr>
            <a:r>
              <a:rPr lang="fr-FR" dirty="0"/>
              <a:t>L’essentiel : </a:t>
            </a:r>
          </a:p>
          <a:p>
            <a:pPr algn="just">
              <a:spcBef>
                <a:spcPts val="0"/>
              </a:spcBef>
              <a:defRPr b="1" u="sng"/>
            </a:pPr>
            <a:endParaRPr lang="fr-FR" dirty="0"/>
          </a:p>
          <a:p>
            <a:pPr algn="just">
              <a:spcBef>
                <a:spcPts val="0"/>
              </a:spcBef>
              <a:defRPr b="1" u="sng"/>
            </a:pPr>
            <a:r>
              <a:rPr lang="fr-FR" b="0" u="none" dirty="0"/>
              <a:t>Comme pour les ressources,</a:t>
            </a:r>
            <a:r>
              <a:rPr lang="fr-FR" b="0" u="none" baseline="0" dirty="0"/>
              <a:t> sollicitez les élèves pour qu’ils donnent des exemples de dépenses qui à leur avis sont des dépenses fixes, des dépenses régulières mais variables, et des dépenses occasionnelles.</a:t>
            </a:r>
            <a:endParaRPr lang="fr-FR" b="0" u="none" dirty="0"/>
          </a:p>
          <a:p>
            <a:pPr algn="just">
              <a:spcBef>
                <a:spcPts val="0"/>
              </a:spcBef>
              <a:defRPr b="1" u="sng"/>
            </a:pPr>
            <a:endParaRPr lang="fr-FR" dirty="0"/>
          </a:p>
          <a:p>
            <a:pPr algn="just">
              <a:spcBef>
                <a:spcPts val="0"/>
              </a:spcBef>
              <a:defRPr b="1" u="sng"/>
            </a:pPr>
            <a:r>
              <a:rPr lang="fr-FR" u="none" dirty="0"/>
              <a:t>Dépenses fixes :</a:t>
            </a:r>
          </a:p>
          <a:p>
            <a:pPr algn="just">
              <a:spcBef>
                <a:spcPts val="0"/>
              </a:spcBef>
              <a:defRPr b="1" u="sng"/>
            </a:pPr>
            <a:r>
              <a:rPr lang="fr-FR" b="0" u="none" dirty="0"/>
              <a:t>Il s’agit des dépenses « contraintes » ou « pré-engagées ». Pourquoi  ? Parce qu’il est difficile d’y échapper et parce qu’on ne peut pas les modifier facilement.</a:t>
            </a:r>
          </a:p>
          <a:p>
            <a:pPr algn="just">
              <a:spcBef>
                <a:spcPts val="0"/>
              </a:spcBef>
              <a:defRPr b="1" u="sng"/>
            </a:pPr>
            <a:r>
              <a:rPr lang="fr-FR" b="0" u="none" dirty="0"/>
              <a:t>En effet,  souvent, elles résultent d’un contrat (ex : le loyer, une assurance, le forfait téléphonique…) qu’il faut modifier si on veut en faire bouger le montant (dans le cas du loyer, il faut même déménager). Ces dépenses reviennent régulièrement (souvent chaque mois). Leur montant </a:t>
            </a:r>
            <a:r>
              <a:rPr lang="fr-FR" sz="1200" b="0" u="none" dirty="0">
                <a:latin typeface="+mn-lt"/>
                <a:ea typeface="+mn-ea"/>
                <a:cs typeface="+mn-cs"/>
                <a:sym typeface="Calibri"/>
              </a:rPr>
              <a:t>est relativement stable</a:t>
            </a:r>
            <a:r>
              <a:rPr lang="fr-FR" b="0" u="none" dirty="0"/>
              <a:t> mais il peut quand même varier d’un mois à l’autre (exemple : eau, électricité, gaz). </a:t>
            </a:r>
          </a:p>
          <a:p>
            <a:pPr algn="just">
              <a:spcBef>
                <a:spcPts val="0"/>
              </a:spcBef>
              <a:defRPr i="1"/>
            </a:pPr>
            <a:r>
              <a:rPr lang="fr-FR" dirty="0"/>
              <a:t>Attention : désormais, </a:t>
            </a:r>
            <a:r>
              <a:rPr lang="fr-FR" u="sng" dirty="0"/>
              <a:t>pour les salariés</a:t>
            </a:r>
            <a:r>
              <a:rPr lang="fr-FR" dirty="0"/>
              <a:t>, l’impôt sur le revenu est « prélevé à la source ». C’est-à-dire qu’il est retiré automatiquement du salaire et ce que touche le salarié est déjà « net d’impôt » : sauf exception, plus besoin de planifier le paiement de son impôt sur le revenu.  Mais ce n’est pas</a:t>
            </a:r>
            <a:r>
              <a:rPr lang="fr-FR" baseline="0" dirty="0"/>
              <a:t> le cas pour les travailleurs non salariés (commerçants, artisans, professions libérales, agriculteurs…)</a:t>
            </a:r>
            <a:endParaRPr lang="fr-FR" dirty="0"/>
          </a:p>
          <a:p>
            <a:pPr algn="just">
              <a:spcBef>
                <a:spcPts val="0"/>
              </a:spcBef>
              <a:defRPr b="1"/>
            </a:pPr>
            <a:endParaRPr lang="fr-FR" dirty="0"/>
          </a:p>
          <a:p>
            <a:pPr algn="just">
              <a:spcBef>
                <a:spcPts val="0"/>
              </a:spcBef>
              <a:defRPr b="1" u="sng"/>
            </a:pPr>
            <a:r>
              <a:rPr lang="fr-FR" u="none" dirty="0"/>
              <a:t>Les dépenses  variables  : </a:t>
            </a:r>
          </a:p>
          <a:p>
            <a:pPr algn="just">
              <a:spcBef>
                <a:spcPts val="0"/>
              </a:spcBef>
              <a:defRPr b="1" u="sng"/>
            </a:pPr>
            <a:r>
              <a:rPr lang="fr-FR" b="0" u="none" dirty="0"/>
              <a:t>Elles sont souvent faites de manière très régulière (chaque semaine…). On peut plus facilement les modifier que les dépenses fixes, mais attention, certaines sont quand même indispensables et on ne peut pas toutes les réduire fortement. Exemple : l’alimentation.</a:t>
            </a:r>
          </a:p>
          <a:p>
            <a:pPr marL="171450" indent="-171450" algn="just">
              <a:spcBef>
                <a:spcPts val="0"/>
              </a:spcBef>
              <a:buSzPct val="100000"/>
              <a:buFont typeface="Arial"/>
              <a:buChar char="•"/>
              <a:defRPr b="1"/>
            </a:pPr>
            <a:endParaRPr lang="fr-FR" dirty="0"/>
          </a:p>
          <a:p>
            <a:pPr marL="0" indent="0" algn="just">
              <a:spcBef>
                <a:spcPts val="0"/>
              </a:spcBef>
              <a:buSzPct val="100000"/>
              <a:buFont typeface="Arial"/>
              <a:buNone/>
              <a:defRPr b="1"/>
            </a:pPr>
            <a:r>
              <a:rPr lang="fr-FR" u="none" dirty="0"/>
              <a:t>Les dépenses occasionnelles  :</a:t>
            </a:r>
          </a:p>
          <a:p>
            <a:pPr marL="0" indent="0" algn="just">
              <a:spcBef>
                <a:spcPts val="0"/>
              </a:spcBef>
              <a:buSzPct val="100000"/>
              <a:buFont typeface="Arial"/>
              <a:buNone/>
              <a:defRPr b="1"/>
            </a:pPr>
            <a:r>
              <a:rPr lang="fr-FR" b="0" dirty="0"/>
              <a:t>Plus irrégulières et d’un montant plus variable, les dépenses occasionnelles peuvent pour certaines d’entre elles, être plus facilement reportées dans le temps si besoin. </a:t>
            </a:r>
            <a:endParaRPr lang="fr-FR" dirty="0"/>
          </a:p>
          <a:p>
            <a:pPr marL="0" indent="0" algn="just">
              <a:spcBef>
                <a:spcPts val="0"/>
              </a:spcBef>
              <a:buSzPct val="100000"/>
              <a:buFont typeface="Arial"/>
              <a:buNone/>
              <a:defRPr b="1"/>
            </a:pPr>
            <a:endParaRPr lang="fr-FR" dirty="0"/>
          </a:p>
        </p:txBody>
      </p:sp>
    </p:spTree>
    <p:extLst>
      <p:ext uri="{BB962C8B-B14F-4D97-AF65-F5344CB8AC3E}">
        <p14:creationId xmlns:p14="http://schemas.microsoft.com/office/powerpoint/2010/main" val="398481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a:spLocks noGrp="1" noRot="1" noChangeAspect="1"/>
          </p:cNvSpPr>
          <p:nvPr>
            <p:ph type="sldImg"/>
          </p:nvPr>
        </p:nvSpPr>
        <p:spPr>
          <a:prstGeom prst="rect">
            <a:avLst/>
          </a:prstGeom>
        </p:spPr>
        <p:txBody>
          <a:bodyPr/>
          <a:lstStyle/>
          <a:p>
            <a:endParaRPr dirty="0"/>
          </a:p>
        </p:txBody>
      </p:sp>
      <p:sp>
        <p:nvSpPr>
          <p:cNvPr id="851" name="Shape 851"/>
          <p:cNvSpPr>
            <a:spLocks noGrp="1"/>
          </p:cNvSpPr>
          <p:nvPr>
            <p:ph type="body" sz="quarter" idx="1"/>
          </p:nvPr>
        </p:nvSpPr>
        <p:spPr>
          <a:prstGeom prst="rect">
            <a:avLst/>
          </a:prstGeom>
        </p:spPr>
        <p:txBody>
          <a:bodyPr/>
          <a:lstStyle/>
          <a:p>
            <a:pPr algn="just">
              <a:spcBef>
                <a:spcPts val="0"/>
              </a:spcBef>
              <a:defRPr b="1"/>
            </a:pPr>
            <a:r>
              <a:rPr lang="fr-FR" noProof="0" dirty="0"/>
              <a:t>Jeu : </a:t>
            </a:r>
          </a:p>
          <a:p>
            <a:pPr algn="just">
              <a:spcBef>
                <a:spcPts val="0"/>
              </a:spcBef>
              <a:defRPr b="1"/>
            </a:pPr>
            <a:r>
              <a:rPr lang="fr-FR" b="0" noProof="0" dirty="0"/>
              <a:t>Constituer des groupes de 2/3 joueurs avec 1 jeu de post-it par groupe.</a:t>
            </a:r>
          </a:p>
          <a:p>
            <a:pPr algn="just">
              <a:spcBef>
                <a:spcPts val="0"/>
              </a:spcBef>
              <a:defRPr b="1"/>
            </a:pPr>
            <a:r>
              <a:rPr lang="fr-FR" b="0" noProof="0" dirty="0"/>
              <a:t>2 post-it : un par rubrique avec un choix maximum pour chaque.</a:t>
            </a:r>
          </a:p>
          <a:p>
            <a:pPr algn="just">
              <a:spcBef>
                <a:spcPts val="0"/>
              </a:spcBef>
            </a:pPr>
            <a:r>
              <a:rPr lang="fr-FR" noProof="0" dirty="0"/>
              <a:t>Ce jeu peut également se faire à main levée par les participants.</a:t>
            </a:r>
          </a:p>
          <a:p>
            <a:pPr algn="just">
              <a:spcBef>
                <a:spcPts val="0"/>
              </a:spcBef>
            </a:pPr>
            <a:endParaRPr lang="fr-FR" noProof="0" dirty="0"/>
          </a:p>
          <a:p>
            <a:pPr algn="just">
              <a:spcBef>
                <a:spcPts val="0"/>
              </a:spcBef>
              <a:defRPr b="1"/>
            </a:pPr>
            <a:r>
              <a:rPr lang="fr-FR" b="0" u="sng" noProof="0" dirty="0"/>
              <a:t>Réponses </a:t>
            </a:r>
            <a:r>
              <a:rPr lang="fr-FR" b="0" noProof="0" dirty="0"/>
              <a:t>:</a:t>
            </a:r>
          </a:p>
          <a:p>
            <a:pPr marL="171450" indent="-171450" algn="just">
              <a:spcBef>
                <a:spcPts val="0"/>
              </a:spcBef>
              <a:buSzPct val="100000"/>
              <a:buFont typeface="Arial"/>
              <a:buChar char="•"/>
            </a:pPr>
            <a:r>
              <a:rPr lang="fr-FR" noProof="0" dirty="0"/>
              <a:t>Électricité</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a:t>Chauffage</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a:t>Loisirs – sorties - Cadeaux</a:t>
            </a:r>
          </a:p>
          <a:p>
            <a:pPr marL="171450" indent="-171450" algn="just">
              <a:spcBef>
                <a:spcPts val="0"/>
              </a:spcBef>
              <a:buSzPct val="100000"/>
              <a:buFont typeface="Arial"/>
              <a:buChar char="•"/>
            </a:pPr>
            <a:r>
              <a:rPr lang="fr-FR" noProof="0" dirty="0"/>
              <a:t>Alimentation</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a:t>Forfait téléphonique</a:t>
            </a:r>
          </a:p>
          <a:p>
            <a:pPr marL="171450" marR="0" lvl="0" indent="-171450" algn="just" defTabSz="914400" eaLnBrk="1" fontAlgn="auto" latinLnBrk="0" hangingPunct="1">
              <a:lnSpc>
                <a:spcPct val="100000"/>
              </a:lnSpc>
              <a:spcBef>
                <a:spcPts val="0"/>
              </a:spcBef>
              <a:spcAft>
                <a:spcPts val="0"/>
              </a:spcAft>
              <a:buClrTx/>
              <a:buSzPct val="100000"/>
              <a:buFont typeface="Arial"/>
              <a:buChar char="•"/>
              <a:tabLst/>
              <a:defRPr/>
            </a:pPr>
            <a:r>
              <a:rPr lang="fr-FR" noProof="0" dirty="0"/>
              <a:t>Transports</a:t>
            </a:r>
          </a:p>
          <a:p>
            <a:pPr marL="171450" indent="-171450" algn="just">
              <a:spcBef>
                <a:spcPts val="0"/>
              </a:spcBef>
              <a:buSzPct val="100000"/>
              <a:buFont typeface="Arial"/>
              <a:buChar char="•"/>
            </a:pPr>
            <a:r>
              <a:rPr lang="fr-FR" noProof="0" dirty="0"/>
              <a:t>Eau</a:t>
            </a:r>
          </a:p>
          <a:p>
            <a:pPr marL="171450" indent="-171450" algn="just">
              <a:spcBef>
                <a:spcPts val="0"/>
              </a:spcBef>
              <a:buSzPct val="100000"/>
              <a:buFont typeface="Arial"/>
              <a:buChar char="•"/>
            </a:pPr>
            <a:r>
              <a:rPr lang="fr-FR" noProof="0" dirty="0"/>
              <a:t>Vêtements – chaussures</a:t>
            </a:r>
          </a:p>
          <a:p>
            <a:pPr marL="171450" indent="-171450" algn="just">
              <a:spcBef>
                <a:spcPts val="0"/>
              </a:spcBef>
              <a:buSzPct val="100000"/>
              <a:buFont typeface="Arial"/>
              <a:buChar char="•"/>
            </a:pPr>
            <a:r>
              <a:rPr lang="fr-FR" noProof="0" dirty="0"/>
              <a:t>Énergie</a:t>
            </a:r>
          </a:p>
          <a:p>
            <a:pPr marL="171450" indent="-171450" algn="just">
              <a:spcBef>
                <a:spcPts val="0"/>
              </a:spcBef>
              <a:buSzPct val="100000"/>
              <a:buFont typeface="Arial"/>
              <a:buChar char="•"/>
            </a:pPr>
            <a:endParaRPr lang="fr-FR" noProof="0" dirty="0"/>
          </a:p>
          <a:p>
            <a:pPr marL="0" indent="0" algn="just">
              <a:spcBef>
                <a:spcPts val="0"/>
              </a:spcBef>
              <a:buSzPct val="100000"/>
              <a:buFont typeface="Arial"/>
              <a:buNone/>
            </a:pPr>
            <a:endParaRPr lang="fr-FR" noProof="0" dirty="0"/>
          </a:p>
          <a:p>
            <a:pPr algn="just">
              <a:spcBef>
                <a:spcPts val="0"/>
              </a:spcBef>
              <a:defRPr b="1"/>
            </a:pPr>
            <a:r>
              <a:rPr lang="fr-FR" b="0" noProof="0" dirty="0"/>
              <a:t>Agir</a:t>
            </a:r>
            <a:r>
              <a:rPr lang="fr-FR" b="0" baseline="0" noProof="0" dirty="0"/>
              <a:t> sur ces dépenses est plus facile que d’agir sur le loyer, l’assurance, ou encore les impôts. Mais naturellement, il y a des limites : certaines de ces dépenses ne peuvent pas être supprimées ni même forcément beaucoup réduites. </a:t>
            </a:r>
          </a:p>
          <a:p>
            <a:pPr algn="just">
              <a:spcBef>
                <a:spcPts val="0"/>
              </a:spcBef>
              <a:defRPr b="1"/>
            </a:pPr>
            <a:endParaRPr lang="fr-FR" b="0" baseline="0" noProof="0" dirty="0"/>
          </a:p>
          <a:p>
            <a:pPr algn="just">
              <a:spcBef>
                <a:spcPts val="0"/>
              </a:spcBef>
              <a:defRPr b="1"/>
            </a:pPr>
            <a:r>
              <a:rPr lang="fr-FR" noProof="0" dirty="0"/>
              <a:t>Demander</a:t>
            </a:r>
            <a:r>
              <a:rPr lang="fr-FR" baseline="0" noProof="0" dirty="0"/>
              <a:t> aux élèves comment limiter ses dépenses en adoptant des comportements de </a:t>
            </a:r>
            <a:r>
              <a:rPr lang="fr-FR" noProof="0" dirty="0"/>
              <a:t>consommation responsable et durable en matière d’eau et d’énergie, par exemple :</a:t>
            </a:r>
          </a:p>
          <a:p>
            <a:pPr algn="just">
              <a:spcBef>
                <a:spcPts val="0"/>
              </a:spcBef>
              <a:defRPr b="1"/>
            </a:pPr>
            <a:r>
              <a:rPr lang="fr-FR" noProof="0" dirty="0"/>
              <a:t> </a:t>
            </a:r>
          </a:p>
          <a:p>
            <a:pPr marL="171450" indent="-171450" algn="just">
              <a:spcBef>
                <a:spcPts val="0"/>
              </a:spcBef>
              <a:buSzPct val="100000"/>
              <a:buFont typeface="Arial"/>
              <a:buChar char="•"/>
            </a:pPr>
            <a:r>
              <a:rPr lang="fr-FR" baseline="0" noProof="0" dirty="0"/>
              <a:t>Éteindre la lumière systématiquement lorsque je sors d’une pièce (économie d’électricité)</a:t>
            </a:r>
          </a:p>
          <a:p>
            <a:pPr marL="171450" indent="-171450" algn="just">
              <a:spcBef>
                <a:spcPts val="0"/>
              </a:spcBef>
              <a:buSzPct val="100000"/>
              <a:buFont typeface="Arial"/>
              <a:buChar char="•"/>
            </a:pPr>
            <a:r>
              <a:rPr lang="fr-FR" baseline="0" noProof="0" dirty="0"/>
              <a:t>Utiliser des ampoules basse consommation ou des LED (économie d’électricité)</a:t>
            </a:r>
          </a:p>
          <a:p>
            <a:pPr marL="171450" indent="-171450" algn="just">
              <a:spcBef>
                <a:spcPts val="0"/>
              </a:spcBef>
              <a:buSzPct val="100000"/>
              <a:buFont typeface="Arial"/>
              <a:buChar char="•"/>
            </a:pPr>
            <a:r>
              <a:rPr lang="fr-FR" baseline="0" noProof="0" dirty="0"/>
              <a:t>Éteindre complètement les appareils audiovisuels et informatiques  plutôt que les laisser en mode veille (économie d’électricité)</a:t>
            </a:r>
          </a:p>
          <a:p>
            <a:pPr marL="171450" indent="-171450" algn="just">
              <a:spcBef>
                <a:spcPts val="0"/>
              </a:spcBef>
              <a:buSzPct val="100000"/>
              <a:buFont typeface="Arial"/>
              <a:buChar char="•"/>
            </a:pPr>
            <a:r>
              <a:rPr lang="fr-FR" baseline="0" noProof="0" dirty="0"/>
              <a:t>Prendre des douches plutôt que des bains (économie d’eau et d’énergie)</a:t>
            </a:r>
          </a:p>
          <a:p>
            <a:pPr marL="171450" indent="-171450" algn="just">
              <a:spcBef>
                <a:spcPts val="0"/>
              </a:spcBef>
              <a:buSzPct val="100000"/>
              <a:buFont typeface="Arial"/>
              <a:buChar char="•"/>
            </a:pPr>
            <a:r>
              <a:rPr lang="fr-FR" baseline="0" noProof="0" dirty="0"/>
              <a:t>Ne pas trop chauffer (19 degrés recommandés dans les pièces de vie – salon, cuisine… - et 17 degrés dans les chambres.  Préférer mettre des pantoufles, un pull… (économie de chauffage)</a:t>
            </a:r>
          </a:p>
          <a:p>
            <a:pPr marL="171450" indent="-171450" algn="just">
              <a:spcBef>
                <a:spcPts val="0"/>
              </a:spcBef>
              <a:buSzPct val="100000"/>
              <a:buFont typeface="Arial"/>
              <a:buChar char="•"/>
            </a:pPr>
            <a:r>
              <a:rPr lang="fr-FR" baseline="0" noProof="0" dirty="0"/>
              <a:t>Prendre le vélo plutôt que la voiture </a:t>
            </a:r>
            <a:r>
              <a:rPr lang="fr-FR" noProof="0" dirty="0"/>
              <a:t>(économie de carburant)</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Utiliser les programmes économiques “éco” ou “demi charge” du lave-linge</a:t>
            </a:r>
            <a:r>
              <a:rPr lang="fr-FR" baseline="0" dirty="0"/>
              <a:t> ou du lave-vaisselle (économie d’énergie)</a:t>
            </a:r>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dirty="0"/>
              <a:t>Penser à détartrer régulièrement les appareils électriques, car le tartre endommage les résistances (cafetière, bouilloire, etc...) et augmente le temps de chauffe</a:t>
            </a:r>
            <a:r>
              <a:rPr lang="fr-FR" b="1" baseline="0" dirty="0"/>
              <a:t> </a:t>
            </a:r>
            <a:r>
              <a:rPr lang="fr-FR" b="0" baseline="0" dirty="0"/>
              <a:t>(économie d’électricité)</a:t>
            </a:r>
            <a:endParaRPr lang="fr-FR" b="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aseline="0" noProof="0"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b="1" u="sng" noProof="0" dirty="0"/>
              <a:t>Pour aller plus loin </a:t>
            </a:r>
            <a:r>
              <a:rPr lang="fr-FR" noProof="0" dirty="0"/>
              <a:t>:</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b="1" dirty="0"/>
          </a:p>
          <a:p>
            <a:pPr marL="0" marR="0" indent="0" algn="just" defTabSz="914400" eaLnBrk="1" fontAlgn="auto" latinLnBrk="0" hangingPunct="1">
              <a:lnSpc>
                <a:spcPct val="100000"/>
              </a:lnSpc>
              <a:spcBef>
                <a:spcPts val="0"/>
              </a:spcBef>
              <a:spcAft>
                <a:spcPts val="0"/>
              </a:spcAft>
              <a:buClrTx/>
              <a:buSzPct val="100000"/>
              <a:buFont typeface="Arial"/>
              <a:buNone/>
              <a:tabLst/>
              <a:defRPr/>
            </a:pPr>
            <a:r>
              <a:rPr lang="fr-FR" dirty="0"/>
              <a:t>Exemples cités</a:t>
            </a:r>
            <a:r>
              <a:rPr lang="fr-FR" baseline="0" dirty="0"/>
              <a:t> par l’</a:t>
            </a:r>
            <a:r>
              <a:rPr lang="fr-FR" dirty="0"/>
              <a:t> Institut National de la Consommation (INC) : </a:t>
            </a:r>
          </a:p>
          <a:p>
            <a:pPr marL="0" marR="0" indent="0" algn="just" defTabSz="914400" eaLnBrk="1" fontAlgn="auto" latinLnBrk="0" hangingPunct="1">
              <a:lnSpc>
                <a:spcPct val="100000"/>
              </a:lnSpc>
              <a:spcBef>
                <a:spcPts val="0"/>
              </a:spcBef>
              <a:spcAft>
                <a:spcPts val="0"/>
              </a:spcAft>
              <a:buClrTx/>
              <a:buSzPct val="100000"/>
              <a:buFont typeface="Arial"/>
              <a:buNone/>
              <a:tabLst/>
              <a:defRPr/>
            </a:pPr>
            <a:endParaRPr lang="fr-FR" dirty="0"/>
          </a:p>
          <a:p>
            <a:pPr marL="171450" marR="0" indent="-171450" algn="just" defTabSz="914400" eaLnBrk="1" fontAlgn="auto" latinLnBrk="0" hangingPunct="1">
              <a:lnSpc>
                <a:spcPct val="100000"/>
              </a:lnSpc>
              <a:spcBef>
                <a:spcPts val="0"/>
              </a:spcBef>
              <a:spcAft>
                <a:spcPts val="0"/>
              </a:spcAft>
              <a:buClrTx/>
              <a:buSzPct val="100000"/>
              <a:buFont typeface="Arial"/>
              <a:buChar char="•"/>
              <a:tabLst/>
              <a:defRPr/>
            </a:pPr>
            <a:r>
              <a:rPr lang="fr-FR" u="sng" dirty="0"/>
              <a:t>Téléphonie</a:t>
            </a:r>
            <a:r>
              <a:rPr lang="fr-FR" dirty="0"/>
              <a:t> : Si tous les membres de la famille ont un téléphone,</a:t>
            </a:r>
            <a:r>
              <a:rPr lang="fr-FR" baseline="0" dirty="0"/>
              <a:t> c’est</a:t>
            </a:r>
            <a:r>
              <a:rPr lang="fr-FR" dirty="0"/>
              <a:t> autant d’abonnements à payer tous les mois. Éviter tout dépassement de forfait. Les fournisseurs proposent de plus en plus de forfaits illimités messages (écrits ou en image), internet, téléphone vers des fixes, des réseaux concurrents, voire à l’étranger. Bien vérifier à quoi s’applique « l’illimité » et que le forfait choisi ne soit pas surdimensionné par rapport à l’usage que vous en avez. Renégociez très régulièrement vos contrats afin de faire jouer la concurrence, même si l’accès à une offre commerciale est généralement conditionné à une durée minimale d’abonnement. Certains opérateurs proposent de prendre à leur charge le changement d’opérateur pour augmenter leur clientèle. </a:t>
            </a:r>
            <a:endParaRPr lang="fr-FR" dirty="0">
              <a:solidFill>
                <a:srgbClr val="FF0000"/>
              </a:solidFill>
            </a:endParaRPr>
          </a:p>
          <a:p>
            <a:pPr marL="171450" indent="-171450" algn="just">
              <a:spcBef>
                <a:spcPts val="0"/>
              </a:spcBef>
              <a:buSzPct val="100000"/>
              <a:buFont typeface="Arial"/>
              <a:buChar char="•"/>
            </a:pPr>
            <a:endParaRPr lang="fr-FR" noProof="0" dirty="0"/>
          </a:p>
          <a:p>
            <a:pPr marL="171450" indent="-171450" algn="just">
              <a:spcBef>
                <a:spcPts val="0"/>
              </a:spcBef>
              <a:buSzPct val="10000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 . </a:t>
            </a:r>
          </a:p>
          <a:p>
            <a:pPr marL="171450" indent="-171450" algn="just">
              <a:spcBef>
                <a:spcPts val="0"/>
              </a:spcBef>
              <a:buSzPct val="100000"/>
              <a:buChar char="-"/>
            </a:pPr>
            <a:endParaRPr lang="fr-FR" dirty="0"/>
          </a:p>
          <a:p>
            <a:pPr marL="171450" indent="-171450" algn="just">
              <a:spcBef>
                <a:spcPts val="0"/>
              </a:spcBef>
              <a:buSzPct val="100000"/>
              <a:buFont typeface="Arial" panose="020B0604020202020204" pitchFamily="34" charset="0"/>
              <a:buChar char="•"/>
            </a:pPr>
            <a:r>
              <a:rPr lang="fr-FR" b="0" dirty="0"/>
              <a:t>Faire</a:t>
            </a:r>
            <a:r>
              <a:rPr lang="fr-FR" b="0" baseline="0" dirty="0"/>
              <a:t> attention au gaspillage dans les </a:t>
            </a:r>
            <a:r>
              <a:rPr lang="fr-FR" b="0" u="sng" baseline="0" dirty="0"/>
              <a:t>achats alimentaires </a:t>
            </a:r>
            <a:endParaRPr lang="fr-FR" b="0" u="sng" dirty="0"/>
          </a:p>
          <a:p>
            <a:pPr marL="0" indent="0" algn="just">
              <a:spcBef>
                <a:spcPts val="0"/>
              </a:spcBef>
              <a:buSzPct val="100000"/>
              <a:buFont typeface="Arial"/>
              <a:buNone/>
            </a:pPr>
            <a:endParaRPr lang="fr-FR" noProof="0" dirty="0"/>
          </a:p>
          <a:p>
            <a:pPr marL="0" indent="0" algn="just">
              <a:spcBef>
                <a:spcPts val="0"/>
              </a:spcBef>
              <a:buSzPct val="100000"/>
              <a:buFont typeface="Arial"/>
              <a:buNone/>
            </a:pPr>
            <a:r>
              <a:rPr lang="fr-FR" b="1" noProof="0" dirty="0"/>
              <a:t>Ces gestes font faire des économies à la personne et sont également bons pour la planète. </a:t>
            </a:r>
          </a:p>
        </p:txBody>
      </p:sp>
    </p:spTree>
    <p:extLst>
      <p:ext uri="{BB962C8B-B14F-4D97-AF65-F5344CB8AC3E}">
        <p14:creationId xmlns:p14="http://schemas.microsoft.com/office/powerpoint/2010/main" val="326390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dirty="0"/>
          </a:p>
        </p:txBody>
      </p:sp>
      <p:sp>
        <p:nvSpPr>
          <p:cNvPr id="862" name="Shape 862"/>
          <p:cNvSpPr>
            <a:spLocks noGrp="1"/>
          </p:cNvSpPr>
          <p:nvPr>
            <p:ph type="body" sz="quarter" idx="1"/>
          </p:nvPr>
        </p:nvSpPr>
        <p:spPr>
          <a:prstGeom prst="rect">
            <a:avLst/>
          </a:prstGeom>
        </p:spPr>
        <p:txBody>
          <a:bodyPr/>
          <a:lstStyle/>
          <a:p>
            <a:pPr algn="just">
              <a:spcBef>
                <a:spcPts val="0"/>
              </a:spcBef>
              <a:defRPr i="1"/>
            </a:pPr>
            <a:r>
              <a:rPr lang="fr-FR" b="1" i="0" noProof="0" dirty="0"/>
              <a:t>Exercice à faire avec les élèves </a:t>
            </a:r>
            <a:r>
              <a:rPr lang="fr-FR" i="0" noProof="0" dirty="0"/>
              <a:t>: </a:t>
            </a:r>
          </a:p>
          <a:p>
            <a:pPr algn="just">
              <a:spcBef>
                <a:spcPts val="0"/>
              </a:spcBef>
              <a:defRPr i="1"/>
            </a:pPr>
            <a:r>
              <a:rPr lang="fr-FR" i="0" noProof="0" dirty="0"/>
              <a:t>Calculer</a:t>
            </a:r>
            <a:r>
              <a:rPr lang="fr-FR" i="0" baseline="0" noProof="0" dirty="0"/>
              <a:t> l’argent disponible sur un mois  en prenant en compte toutes les dépenses et les ressources.</a:t>
            </a:r>
          </a:p>
          <a:p>
            <a:pPr algn="just">
              <a:spcBef>
                <a:spcPts val="0"/>
              </a:spcBef>
              <a:defRPr i="1"/>
            </a:pPr>
            <a:r>
              <a:rPr lang="fr-FR" i="0" baseline="0" noProof="0" dirty="0"/>
              <a:t>Réponse sur la diapositive suivante</a:t>
            </a:r>
          </a:p>
          <a:p>
            <a:pPr marL="0" marR="0" lvl="0" indent="0" algn="just" defTabSz="914400" eaLnBrk="1" fontAlgn="auto" latinLnBrk="0" hangingPunct="1">
              <a:lnSpc>
                <a:spcPct val="100000"/>
              </a:lnSpc>
              <a:spcBef>
                <a:spcPts val="0"/>
              </a:spcBef>
              <a:spcAft>
                <a:spcPts val="0"/>
              </a:spcAft>
              <a:buClrTx/>
              <a:buSzTx/>
              <a:buFontTx/>
              <a:buNone/>
              <a:tabLst/>
              <a:defRPr i="1"/>
            </a:pPr>
            <a:r>
              <a:rPr lang="fr-FR" i="0" dirty="0"/>
              <a:t>Dépenses : classées par sorte (fixes, variables, occasionnelles)</a:t>
            </a:r>
          </a:p>
          <a:p>
            <a:pPr marL="0" marR="0" lvl="0" indent="0" algn="just" defTabSz="914400" eaLnBrk="1" fontAlgn="auto" latinLnBrk="0" hangingPunct="1">
              <a:lnSpc>
                <a:spcPct val="100000"/>
              </a:lnSpc>
              <a:spcBef>
                <a:spcPts val="0"/>
              </a:spcBef>
              <a:spcAft>
                <a:spcPts val="0"/>
              </a:spcAft>
              <a:buClrTx/>
              <a:buSzTx/>
              <a:buFontTx/>
              <a:buNone/>
              <a:tabLst/>
              <a:defRPr i="1"/>
            </a:pPr>
            <a:endParaRPr lang="fr-FR" i="0" dirty="0"/>
          </a:p>
          <a:p>
            <a:pPr algn="just">
              <a:spcBef>
                <a:spcPts val="0"/>
              </a:spcBef>
              <a:defRPr i="1"/>
            </a:pPr>
            <a:r>
              <a:rPr lang="fr-FR" i="0" baseline="0" noProof="0" dirty="0"/>
              <a:t>Attention ! Le poste de dépense « vêtements » est annuel. Il faut donc diviser par 12 pour le ramener sur une base mensuelle.  </a:t>
            </a:r>
          </a:p>
          <a:p>
            <a:pPr algn="just">
              <a:spcBef>
                <a:spcPts val="0"/>
              </a:spcBef>
              <a:defRPr i="1"/>
            </a:pPr>
            <a:r>
              <a:rPr lang="fr-FR" i="0" baseline="0" noProof="0" dirty="0"/>
              <a:t> </a:t>
            </a:r>
          </a:p>
          <a:p>
            <a:pPr algn="just">
              <a:spcBef>
                <a:spcPts val="0"/>
              </a:spcBef>
              <a:defRPr i="1"/>
            </a:pPr>
            <a:r>
              <a:rPr lang="fr-FR" i="1" baseline="0" noProof="0" dirty="0"/>
              <a:t>Situation fictive d’un couple avec deux enfants  de  6 à 13 ans.</a:t>
            </a:r>
          </a:p>
          <a:p>
            <a:pPr algn="just">
              <a:spcBef>
                <a:spcPts val="0"/>
              </a:spcBef>
              <a:defRPr i="1"/>
            </a:pPr>
            <a:r>
              <a:rPr lang="fr-FR" i="1" baseline="0" noProof="0" dirty="0"/>
              <a:t>Il s’agit d’un budget simplifié, inspiré d’un budget type établi par l’UNAF. Selon les territoires et selon les habitudes de consommation, le budget réel peut fortement s’éloigner de ce budget type. Le poste santé comprend notamment  les frais de mutuelle.</a:t>
            </a:r>
            <a:endParaRPr lang="fr-FR" noProof="0" dirty="0"/>
          </a:p>
          <a:p>
            <a:pPr algn="just">
              <a:spcBef>
                <a:spcPts val="0"/>
              </a:spcBef>
              <a:defRPr i="1"/>
            </a:pPr>
            <a:r>
              <a:rPr lang="fr-FR" noProof="0" dirty="0"/>
              <a:t>Allocations familiales = </a:t>
            </a:r>
            <a:r>
              <a:rPr lang="fr-FR" noProof="0" dirty="0">
                <a:solidFill>
                  <a:srgbClr val="FF0000"/>
                </a:solidFill>
              </a:rPr>
              <a:t>montant</a:t>
            </a:r>
            <a:r>
              <a:rPr lang="fr-FR" baseline="0" noProof="0" dirty="0"/>
              <a:t> </a:t>
            </a:r>
            <a:r>
              <a:rPr lang="fr-FR" noProof="0" dirty="0"/>
              <a:t>arrondi sur la base du montant 2020</a:t>
            </a:r>
            <a:r>
              <a:rPr lang="fr-FR" baseline="0" noProof="0" dirty="0"/>
              <a:t> </a:t>
            </a:r>
            <a:r>
              <a:rPr lang="fr-FR" noProof="0" dirty="0"/>
              <a:t>pour des revenus inférieurs à 69 309</a:t>
            </a:r>
            <a:r>
              <a:rPr lang="fr-FR" baseline="0" noProof="0" dirty="0"/>
              <a:t> </a:t>
            </a:r>
            <a:r>
              <a:rPr lang="fr-FR" noProof="0" dirty="0"/>
              <a:t>€ (source : service-public.fr)</a:t>
            </a:r>
          </a:p>
          <a:p>
            <a:pPr algn="just">
              <a:spcBef>
                <a:spcPts val="0"/>
              </a:spcBef>
              <a:defRPr i="1"/>
            </a:pPr>
            <a:endParaRPr lang="fr-FR" noProof="0" dirty="0"/>
          </a:p>
          <a:p>
            <a:pPr algn="just">
              <a:spcBef>
                <a:spcPts val="0"/>
              </a:spcBef>
              <a:defRPr i="1"/>
            </a:pPr>
            <a:r>
              <a:rPr lang="fr-FR" b="1" i="0" u="sng" noProof="0" dirty="0"/>
              <a:t>Pour aller plus loin : </a:t>
            </a:r>
          </a:p>
          <a:p>
            <a:pPr algn="just">
              <a:spcBef>
                <a:spcPts val="0"/>
              </a:spcBef>
              <a:defRPr i="1"/>
            </a:pPr>
            <a:endParaRPr lang="fr-FR" noProof="0" dirty="0"/>
          </a:p>
          <a:p>
            <a:r>
              <a:rPr lang="fr-FR" sz="1200" u="sng" dirty="0">
                <a:effectLst/>
                <a:latin typeface="+mn-lt"/>
                <a:ea typeface="+mn-ea"/>
                <a:cs typeface="+mn-cs"/>
                <a:sym typeface="Calibri"/>
              </a:rPr>
              <a:t>En cas de question sur ce qu’est une assurance</a:t>
            </a:r>
            <a:r>
              <a:rPr lang="fr-FR" sz="1200" u="none" dirty="0">
                <a:effectLst/>
                <a:latin typeface="+mn-lt"/>
                <a:ea typeface="+mn-ea"/>
                <a:cs typeface="+mn-cs"/>
                <a:sym typeface="Calibri"/>
              </a:rPr>
              <a:t> :</a:t>
            </a:r>
          </a:p>
          <a:p>
            <a:r>
              <a:rPr lang="fr-FR" sz="1200" dirty="0">
                <a:effectLst/>
                <a:latin typeface="+mn-lt"/>
                <a:ea typeface="+mn-ea"/>
                <a:cs typeface="+mn-cs"/>
                <a:sym typeface="Calibri"/>
              </a:rPr>
              <a:t>Une entreprise dont c’est le métier d’assurer (un assureur) signe un contrat avec une personne (l’assuré). Par ce contrat, l’assureur va s’engager à verser de l’argent à la personne  s’il arrive à celle-ci quelque chose prévue par le contrat, en échange du</a:t>
            </a:r>
            <a:r>
              <a:rPr lang="fr-FR" sz="1200" baseline="0" dirty="0">
                <a:effectLst/>
                <a:latin typeface="+mn-lt"/>
                <a:ea typeface="+mn-ea"/>
                <a:cs typeface="+mn-cs"/>
                <a:sym typeface="Calibri"/>
              </a:rPr>
              <a:t> fait que </a:t>
            </a:r>
            <a:r>
              <a:rPr lang="fr-FR" sz="1200" dirty="0">
                <a:effectLst/>
                <a:latin typeface="+mn-lt"/>
                <a:ea typeface="+mn-ea"/>
                <a:cs typeface="+mn-cs"/>
                <a:sym typeface="Calibri"/>
              </a:rPr>
              <a:t> l’assuré  va payer une cotisation.  </a:t>
            </a:r>
          </a:p>
          <a:p>
            <a:r>
              <a:rPr lang="fr-FR" sz="1200" u="sng" dirty="0">
                <a:effectLst/>
                <a:latin typeface="+mn-lt"/>
                <a:ea typeface="+mn-ea"/>
                <a:cs typeface="+mn-cs"/>
                <a:sym typeface="Calibri"/>
              </a:rPr>
              <a:t>Exemple</a:t>
            </a:r>
            <a:r>
              <a:rPr lang="fr-FR" sz="1200" dirty="0">
                <a:effectLst/>
                <a:latin typeface="+mn-lt"/>
                <a:ea typeface="+mn-ea"/>
                <a:cs typeface="+mn-cs"/>
                <a:sym typeface="Calibri"/>
              </a:rPr>
              <a:t> :</a:t>
            </a:r>
          </a:p>
          <a:p>
            <a:r>
              <a:rPr lang="fr-FR" sz="1200" dirty="0">
                <a:effectLst/>
                <a:latin typeface="+mn-lt"/>
                <a:ea typeface="+mn-ea"/>
                <a:cs typeface="+mn-cs"/>
                <a:sym typeface="Calibri"/>
              </a:rPr>
              <a:t>Souscrire une assurance voiture permet, en cas d’accident responsable, que l’assurance prenne en charge les dégâts que vous avez causé à l’autre automobiliste.  Autre exemple : souscrire une assurance habitation permet que l’assurance prenne en charge les dégâts en cas de fuite d’eau ou d’incendie. </a:t>
            </a:r>
          </a:p>
          <a:p>
            <a:r>
              <a:rPr lang="fr-FR" sz="1200" dirty="0">
                <a:effectLst/>
                <a:latin typeface="+mn-lt"/>
                <a:ea typeface="+mn-ea"/>
                <a:cs typeface="+mn-cs"/>
                <a:sym typeface="Calibri"/>
              </a:rPr>
              <a:t> </a:t>
            </a:r>
          </a:p>
          <a:p>
            <a:r>
              <a:rPr lang="fr-FR" sz="1200" u="sng" dirty="0">
                <a:effectLst/>
                <a:latin typeface="+mn-lt"/>
                <a:ea typeface="+mn-ea"/>
                <a:cs typeface="+mn-cs"/>
                <a:sym typeface="Calibri"/>
              </a:rPr>
              <a:t>Les enfants confondent souvent assurance et épargne</a:t>
            </a:r>
            <a:r>
              <a:rPr lang="fr-FR" sz="1200" dirty="0">
                <a:effectLst/>
                <a:latin typeface="+mn-lt"/>
                <a:ea typeface="+mn-ea"/>
                <a:cs typeface="+mn-cs"/>
                <a:sym typeface="Calibri"/>
              </a:rPr>
              <a:t>. </a:t>
            </a:r>
          </a:p>
          <a:p>
            <a:r>
              <a:rPr lang="fr-FR" sz="1200" dirty="0">
                <a:effectLst/>
                <a:latin typeface="+mn-lt"/>
                <a:ea typeface="+mn-ea"/>
                <a:cs typeface="+mn-cs"/>
                <a:sym typeface="Calibri"/>
              </a:rPr>
              <a:t>Ils peuvent penser que l’assureur ne va faire que leur rendre l’argent de leur cotisation. Il est important de leur faire comprendre le principe de mutualisation : une personne à qui il survient un accident prévu par le contrat peut recevoir beaucoup plus d’argent que ce qu’elle a cotisé, parce que l’assureur va aussi se servir, pour l’indemniser, de l’argent provenant des cotisations d’autres personnes.  Il peut faire cela car jamais tout le monde n’a d’accident en même temps. S’il ne se passe aucun évènement prévu par le contrat, l’argent versé est perdu pour l’assuré mais gardé par l’assureur pour indemniser d’autres personnes. </a:t>
            </a:r>
          </a:p>
          <a:p>
            <a:r>
              <a:rPr lang="fr-FR" sz="1200" dirty="0">
                <a:effectLst/>
                <a:latin typeface="+mn-lt"/>
                <a:ea typeface="+mn-ea"/>
                <a:cs typeface="+mn-cs"/>
                <a:sym typeface="Calibri"/>
              </a:rPr>
              <a:t> </a:t>
            </a:r>
          </a:p>
          <a:p>
            <a:r>
              <a:rPr lang="fr-FR" sz="1200" u="sng" dirty="0">
                <a:effectLst/>
                <a:latin typeface="+mn-lt"/>
                <a:ea typeface="+mn-ea"/>
                <a:cs typeface="+mn-cs"/>
                <a:sym typeface="Calibri"/>
              </a:rPr>
              <a:t>Attention</a:t>
            </a:r>
            <a:r>
              <a:rPr lang="fr-FR" sz="1200" dirty="0">
                <a:effectLst/>
                <a:latin typeface="+mn-lt"/>
                <a:ea typeface="+mn-ea"/>
                <a:cs typeface="+mn-cs"/>
                <a:sym typeface="Calibri"/>
              </a:rPr>
              <a:t> : Une assurance ne couvre que </a:t>
            </a:r>
            <a:r>
              <a:rPr lang="fr-FR" sz="1200" strike="noStrike" baseline="0" dirty="0">
                <a:effectLst/>
                <a:latin typeface="+mn-lt"/>
                <a:ea typeface="+mn-ea"/>
                <a:cs typeface="+mn-cs"/>
                <a:sym typeface="Calibri"/>
              </a:rPr>
              <a:t>des événements  dont on  ne peut pas être certain qu’ils vont arriver </a:t>
            </a:r>
            <a:r>
              <a:rPr lang="fr-FR" sz="1200" dirty="0">
                <a:effectLst/>
                <a:latin typeface="+mn-lt"/>
                <a:ea typeface="+mn-ea"/>
                <a:cs typeface="+mn-cs"/>
                <a:sym typeface="Calibri"/>
              </a:rPr>
              <a:t>(quelque chose d’aléatoire) et la personne, pour être indemnisée, doit être de bonne foi (quelqu’un qui provoque lui-même volontairement un incendie ne sera pas indemnisé). </a:t>
            </a:r>
          </a:p>
          <a:p>
            <a:r>
              <a:rPr lang="fr-FR" sz="1200" dirty="0">
                <a:effectLst/>
                <a:latin typeface="+mn-lt"/>
                <a:ea typeface="+mn-ea"/>
                <a:cs typeface="+mn-cs"/>
                <a:sym typeface="Calibri"/>
              </a:rPr>
              <a:t> </a:t>
            </a:r>
          </a:p>
          <a:p>
            <a:r>
              <a:rPr lang="fr-FR" sz="1200" dirty="0">
                <a:effectLst/>
                <a:latin typeface="+mn-lt"/>
                <a:ea typeface="+mn-ea"/>
                <a:cs typeface="+mn-cs"/>
                <a:sym typeface="Calibri"/>
              </a:rPr>
              <a:t>Enfin, </a:t>
            </a:r>
            <a:r>
              <a:rPr lang="fr-FR" sz="1200" u="sng" dirty="0">
                <a:effectLst/>
                <a:latin typeface="+mn-lt"/>
                <a:ea typeface="+mn-ea"/>
                <a:cs typeface="+mn-cs"/>
                <a:sym typeface="Calibri"/>
              </a:rPr>
              <a:t>il y a des cas où prendre une assurance est obligatoire </a:t>
            </a:r>
            <a:r>
              <a:rPr lang="fr-FR" sz="1200" dirty="0">
                <a:effectLst/>
                <a:latin typeface="+mn-lt"/>
                <a:ea typeface="+mn-ea"/>
                <a:cs typeface="+mn-cs"/>
                <a:sym typeface="Calibri"/>
              </a:rPr>
              <a:t>(voiture, moto, scooter et même... trottinette électrique ; mais aussi assurance habitation quand on est locataire) et d’autres pas (dans les cas suivants, l’assurance n’est pas obligatoire même si elle peut dans certains cas être très utile : complémentaire santé, voyages, protection juridique, accident de la vie, obsèques, ordinateurs ou téléphones, animaux domestiques...). Il faut donc bien réfléchir à l’utilité qu’on en a avant de souscrire une assurance non obligatoire. </a:t>
            </a:r>
          </a:p>
          <a:p>
            <a:endParaRPr lang="fr-FR" sz="1200" b="1" u="sng" dirty="0">
              <a:effectLst/>
              <a:latin typeface="+mn-lt"/>
              <a:ea typeface="+mn-ea"/>
              <a:cs typeface="+mn-cs"/>
              <a:sym typeface="Calibri"/>
            </a:endParaRPr>
          </a:p>
          <a:p>
            <a:endParaRPr lang="fr-FR" sz="1200" baseline="0" dirty="0">
              <a:effectLst/>
              <a:latin typeface="+mn-lt"/>
              <a:ea typeface="+mn-ea"/>
              <a:cs typeface="+mn-cs"/>
              <a:sym typeface="Calibri"/>
            </a:endParaRPr>
          </a:p>
          <a:p>
            <a:r>
              <a:rPr lang="fr-FR" sz="1200" baseline="0" dirty="0">
                <a:effectLst/>
                <a:latin typeface="+mn-lt"/>
                <a:ea typeface="+mn-ea"/>
                <a:cs typeface="+mn-cs"/>
                <a:sym typeface="Calibri"/>
              </a:rPr>
              <a:t> </a:t>
            </a:r>
            <a:endParaRPr lang="fr-FR" noProof="0" dirty="0"/>
          </a:p>
        </p:txBody>
      </p:sp>
    </p:spTree>
    <p:extLst>
      <p:ext uri="{BB962C8B-B14F-4D97-AF65-F5344CB8AC3E}">
        <p14:creationId xmlns:p14="http://schemas.microsoft.com/office/powerpoint/2010/main" val="417615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9"/>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bg>
      <p:bgPr>
        <a:solidFill>
          <a:srgbClr val="FFFFFF"/>
        </a:solidFill>
        <a:effectLst/>
      </p:bgPr>
    </p:bg>
    <p:spTree>
      <p:nvGrpSpPr>
        <p:cNvPr id="1" name=""/>
        <p:cNvGrpSpPr/>
        <p:nvPr/>
      </p:nvGrpSpPr>
      <p:grpSpPr>
        <a:xfrm>
          <a:off x="0" y="0"/>
          <a:ext cx="0" cy="0"/>
          <a:chOff x="0" y="0"/>
          <a:chExt cx="0" cy="0"/>
        </a:xfrm>
      </p:grpSpPr>
      <p:sp>
        <p:nvSpPr>
          <p:cNvPr id="188" name="Texte du titre"/>
          <p:cNvSpPr txBox="1">
            <a:spLocks noGrp="1"/>
          </p:cNvSpPr>
          <p:nvPr>
            <p:ph type="title"/>
          </p:nvPr>
        </p:nvSpPr>
        <p:spPr>
          <a:prstGeom prst="rect">
            <a:avLst/>
          </a:prstGeom>
        </p:spPr>
        <p:txBody>
          <a:bodyPr/>
          <a:lstStyle/>
          <a:p>
            <a:r>
              <a:t>Texte du titre</a:t>
            </a:r>
          </a:p>
        </p:txBody>
      </p:sp>
      <p:sp>
        <p:nvSpPr>
          <p:cNvPr id="189"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342"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
        <p:nvSpPr>
          <p:cNvPr id="4" name="Espace réservé du texte 4"/>
          <p:cNvSpPr txBox="1"/>
          <p:nvPr userDrawn="1"/>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9" name="Texte du titre"/>
          <p:cNvSpPr txBox="1">
            <a:spLocks noGrp="1"/>
          </p:cNvSpPr>
          <p:nvPr>
            <p:ph type="title"/>
          </p:nvPr>
        </p:nvSpPr>
        <p:spPr>
          <a:prstGeom prst="rect">
            <a:avLst/>
          </a:prstGeom>
        </p:spPr>
        <p:txBody>
          <a:bodyPr/>
          <a:lstStyle/>
          <a:p>
            <a:r>
              <a:t>Texte du titre</a:t>
            </a:r>
          </a:p>
        </p:txBody>
      </p:sp>
      <p:sp>
        <p:nvSpPr>
          <p:cNvPr id="360"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61" name="Numéro de diapositive"/>
          <p:cNvSpPr txBox="1">
            <a:spLocks noGrp="1"/>
          </p:cNvSpPr>
          <p:nvPr>
            <p:ph type="sldNum" sz="quarter" idx="2"/>
          </p:nvPr>
        </p:nvSpPr>
        <p:spPr>
          <a:prstGeom prst="rect">
            <a:avLst/>
          </a:prstGeom>
        </p:spPr>
        <p:txBody>
          <a:bodyPr/>
          <a:lstStyle/>
          <a:p>
            <a:fld id="{86CB4B4D-7CA3-9044-876B-883B54F8677D}" type="slidenum">
              <a:rPr/>
              <a:t>‹N°›</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sous 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2276872"/>
            <a:ext cx="8424167" cy="3384376"/>
          </a:xfrm>
        </p:spPr>
        <p:txBody>
          <a:bodyPr/>
          <a:lstStyle>
            <a:lvl1pPr marL="809625" indent="-342900">
              <a:defRPr>
                <a:latin typeface="Myriad Pro"/>
              </a:defRPr>
            </a:lvl1pPr>
            <a:lvl2pPr marL="1076325" indent="-285750">
              <a:defRPr>
                <a:latin typeface="Myriad Pro"/>
              </a:defRPr>
            </a:lvl2pPr>
            <a:lvl3pPr marL="1343025" indent="-228600">
              <a:defRPr>
                <a:latin typeface="Myriad Pro"/>
              </a:defRPr>
            </a:lvl3pPr>
            <a:lvl4pPr marL="1704975" indent="-228600">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
        <p:nvSpPr>
          <p:cNvPr id="3" name="Espace réservé du texte 2"/>
          <p:cNvSpPr>
            <a:spLocks noGrp="1"/>
          </p:cNvSpPr>
          <p:nvPr>
            <p:ph type="body" sz="quarter" idx="11" hasCustomPrompt="1"/>
          </p:nvPr>
        </p:nvSpPr>
        <p:spPr>
          <a:xfrm>
            <a:off x="467544" y="1484784"/>
            <a:ext cx="8424936" cy="757237"/>
          </a:xfrm>
          <a:noFill/>
        </p:spPr>
        <p:txBody>
          <a:bodyPr/>
          <a:lstStyle>
            <a:lvl1pPr marL="895350" indent="-457200">
              <a:buFont typeface="+mj-lt"/>
              <a:buAutoNum type="arabicPeriod"/>
              <a:defRPr b="1"/>
            </a:lvl1pPr>
          </a:lstStyle>
          <a:p>
            <a:pPr lvl="0"/>
            <a:r>
              <a:rPr lang="fr-FR" dirty="0"/>
              <a:t>Sous-titre</a:t>
            </a:r>
          </a:p>
        </p:txBody>
      </p:sp>
    </p:spTree>
    <p:extLst>
      <p:ext uri="{BB962C8B-B14F-4D97-AF65-F5344CB8AC3E}">
        <p14:creationId xmlns:p14="http://schemas.microsoft.com/office/powerpoint/2010/main" val="166458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avec hiérarchie I. II. … avec puces ">
    <p:spTree>
      <p:nvGrpSpPr>
        <p:cNvPr id="1" name=""/>
        <p:cNvGrpSpPr/>
        <p:nvPr/>
      </p:nvGrpSpPr>
      <p:grpSpPr>
        <a:xfrm>
          <a:off x="0" y="0"/>
          <a:ext cx="0" cy="0"/>
          <a:chOff x="0" y="0"/>
          <a:chExt cx="0" cy="0"/>
        </a:xfrm>
      </p:grpSpPr>
      <p:sp>
        <p:nvSpPr>
          <p:cNvPr id="9" name="Espace réservé du texte 8"/>
          <p:cNvSpPr>
            <a:spLocks noGrp="1"/>
          </p:cNvSpPr>
          <p:nvPr>
            <p:ph type="body" sz="quarter" idx="10"/>
          </p:nvPr>
        </p:nvSpPr>
        <p:spPr>
          <a:xfrm>
            <a:off x="468312" y="1484312"/>
            <a:ext cx="8424167" cy="4392960"/>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itre 1"/>
          <p:cNvSpPr>
            <a:spLocks noGrp="1"/>
          </p:cNvSpPr>
          <p:nvPr>
            <p:ph type="title" hasCustomPrompt="1"/>
          </p:nvPr>
        </p:nvSpPr>
        <p:spPr>
          <a:xfrm>
            <a:off x="468313" y="0"/>
            <a:ext cx="8435280" cy="1368000"/>
          </a:xfrm>
          <a:prstGeom prst="rect">
            <a:avLst/>
          </a:prstGeom>
        </p:spPr>
        <p:txBody>
          <a:bodyPr vert="horz" lIns="91440" tIns="45720" rIns="91440" bIns="45720" rtlCol="0" anchor="ctr">
            <a:normAutofit/>
          </a:bodyPr>
          <a:lstStyle>
            <a:lvl1pPr marL="571500" indent="-571500" algn="l">
              <a:buFont typeface="+mj-lt"/>
              <a:buAutoNum type="romanUcPeriod"/>
              <a:defRPr sz="3200" b="1" baseline="0">
                <a:solidFill>
                  <a:srgbClr val="078EE9"/>
                </a:solidFill>
                <a:latin typeface="Myriad Pro"/>
              </a:defRPr>
            </a:lvl1pPr>
          </a:lstStyle>
          <a:p>
            <a:r>
              <a:rPr lang="fr-FR" dirty="0"/>
              <a:t>Titre avec hiérarchie I. II. … avec puces </a:t>
            </a:r>
          </a:p>
        </p:txBody>
      </p:sp>
    </p:spTree>
    <p:extLst>
      <p:ext uri="{BB962C8B-B14F-4D97-AF65-F5344CB8AC3E}">
        <p14:creationId xmlns:p14="http://schemas.microsoft.com/office/powerpoint/2010/main" val="1311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4" name="Numéro de diapositive"/>
          <p:cNvSpPr txBox="1">
            <a:spLocks noGrp="1"/>
          </p:cNvSpPr>
          <p:nvPr>
            <p:ph type="sldNum" sz="quarter" idx="2"/>
          </p:nvPr>
        </p:nvSpPr>
        <p:spPr>
          <a:xfrm>
            <a:off x="8422822" y="6405088"/>
            <a:ext cx="263979" cy="269237"/>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fld id="{86CB4B4D-7CA3-9044-876B-883B54F8677D}" type="slidenum">
              <a:rPr/>
              <a:t>‹N°›</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5" r:id="rId3"/>
    <p:sldLayoutId id="2147483669" r:id="rId4"/>
    <p:sldLayoutId id="2147483686" r:id="rId5"/>
    <p:sldLayoutId id="2147483688" r:id="rId6"/>
    <p:sldLayoutId id="2147483690" r:id="rId7"/>
    <p:sldLayoutId id="2147483691" r:id="rId8"/>
  </p:sldLayoutIdLst>
  <p:transition spd="med"/>
  <p:hf hdr="0" ft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youtube.com/watch?v=qMGNe2Rbnsc&amp;list=PL5s7tS3YwHhbtl8w-YaJfBxtWZjVbiQe9&amp;index=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youtube.com/watch?v=8KWY33PTLUQ"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youtube.com/watch?v=igz5xdjyae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www.youtube.com/watch?v=_LPpNQBih2A&amp;list=PL5s7tS3YwHhbtl8w-YaJfBxtWZjVbiQe9&amp;index=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slide" Target="slide34.xml"/><Relationship Id="rId4" Type="http://schemas.openxmlformats.org/officeDocument/2006/relationships/image" Target="../media/image25.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slide" Target="slide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youtube.com/watch?v=919Ez9fEWV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hyperlink" Target="https://www.youtube.com/watch?v=5OACJ9dWWfQ&amp;list=PL5s7tS3YwHhbtl8w-YaJfBxtWZjVbiQe9&amp;index=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www.mesquestionsdargent.fr/" TargetMode="External"/><Relationship Id="rId7"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1.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ZoneTexte 2"/>
          <p:cNvSpPr txBox="1"/>
          <p:nvPr/>
        </p:nvSpPr>
        <p:spPr>
          <a:xfrm>
            <a:off x="5567320" y="1124744"/>
            <a:ext cx="345638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dirty="0">
                <a:solidFill>
                  <a:srgbClr val="213B76"/>
                </a:solidFill>
                <a:latin typeface="Myriad Pro"/>
              </a:rPr>
              <a:t>Opérateur national de la stratégie d’éducation économique, budgétaire et financière</a:t>
            </a:r>
            <a:endParaRPr lang="fr-FR" b="0" dirty="0">
              <a:solidFill>
                <a:srgbClr val="213B76"/>
              </a:solidFill>
              <a:latin typeface="Myriad Pro"/>
            </a:endParaRPr>
          </a:p>
        </p:txBody>
      </p:sp>
      <p:sp>
        <p:nvSpPr>
          <p:cNvPr id="2" name="ZoneTexte 1"/>
          <p:cNvSpPr txBox="1"/>
          <p:nvPr/>
        </p:nvSpPr>
        <p:spPr>
          <a:xfrm>
            <a:off x="3203848" y="5362902"/>
            <a:ext cx="305485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b="0" i="1" u="none" strike="noStrike" cap="none" spc="0" normalizeH="0" baseline="0" dirty="0">
                <a:ln>
                  <a:noFill/>
                </a:ln>
                <a:solidFill>
                  <a:srgbClr val="213B76"/>
                </a:solidFill>
                <a:effectLst/>
                <a:uFillTx/>
                <a:latin typeface="Myriad Pro"/>
                <a:sym typeface="Helvetica"/>
              </a:rPr>
              <a:t>Avec</a:t>
            </a:r>
            <a:r>
              <a:rPr kumimoji="0" lang="fr-FR" b="0" i="1" u="none" strike="noStrike" cap="none" spc="0" normalizeH="0" dirty="0">
                <a:ln>
                  <a:noFill/>
                </a:ln>
                <a:solidFill>
                  <a:srgbClr val="213B76"/>
                </a:solidFill>
                <a:effectLst/>
                <a:uFillTx/>
                <a:latin typeface="Myriad Pro"/>
                <a:sym typeface="Helvetica"/>
              </a:rPr>
              <a:t> le concours de :  </a:t>
            </a:r>
            <a:r>
              <a:rPr kumimoji="0" lang="fr-FR" b="0" i="1" u="none" strike="noStrike" cap="none" spc="0" normalizeH="0" baseline="0" dirty="0">
                <a:ln>
                  <a:noFill/>
                </a:ln>
                <a:solidFill>
                  <a:srgbClr val="213B76"/>
                </a:solidFill>
                <a:effectLst/>
                <a:uFillTx/>
                <a:latin typeface="Myriad Pro"/>
                <a:sym typeface="Helvetica"/>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745" y="154195"/>
            <a:ext cx="3429535" cy="833969"/>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4851" t="34250" r="4851" b="33200"/>
          <a:stretch/>
        </p:blipFill>
        <p:spPr>
          <a:xfrm>
            <a:off x="218164" y="5904255"/>
            <a:ext cx="2330725" cy="757141"/>
          </a:xfrm>
          <a:prstGeom prst="rect">
            <a:avLst/>
          </a:prstGeom>
        </p:spPr>
      </p:pic>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l="9051" t="9051" r="12201" b="12201"/>
          <a:stretch/>
        </p:blipFill>
        <p:spPr>
          <a:xfrm>
            <a:off x="7311496" y="5866656"/>
            <a:ext cx="1358272" cy="813925"/>
          </a:xfrm>
          <a:prstGeom prst="rect">
            <a:avLst/>
          </a:prstGeom>
        </p:spPr>
      </p:pic>
      <p:sp>
        <p:nvSpPr>
          <p:cNvPr id="17" name="ZoneTexte 2"/>
          <p:cNvSpPr txBox="1"/>
          <p:nvPr/>
        </p:nvSpPr>
        <p:spPr>
          <a:xfrm>
            <a:off x="179512" y="2429914"/>
            <a:ext cx="8784976" cy="1998172"/>
          </a:xfrm>
          <a:prstGeom prst="rect">
            <a:avLst/>
          </a:prstGeom>
          <a:noFill/>
          <a:ln w="57150" cap="flat">
            <a:solidFill>
              <a:srgbClr val="213B76"/>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sz="1200" b="1">
                <a:solidFill>
                  <a:srgbClr val="005493"/>
                </a:solidFill>
                <a:latin typeface="Arial"/>
                <a:ea typeface="Arial"/>
                <a:cs typeface="Arial"/>
                <a:sym typeface="Arial"/>
              </a:defRPr>
            </a:lvl1pPr>
          </a:lstStyle>
          <a:p>
            <a:pPr algn="ctr">
              <a:lnSpc>
                <a:spcPct val="150000"/>
              </a:lnSpc>
            </a:pPr>
            <a:r>
              <a:rPr lang="fr-FR" sz="4400" dirty="0">
                <a:solidFill>
                  <a:srgbClr val="213B76"/>
                </a:solidFill>
                <a:latin typeface="Myriad Pro"/>
              </a:rPr>
              <a:t>PASSEPORT D’ÉDUCATION BUDGÉTAIRE ET FINANCIÈRE</a:t>
            </a:r>
          </a:p>
        </p:txBody>
      </p:sp>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116" y="215155"/>
            <a:ext cx="1679588" cy="1380853"/>
          </a:xfrm>
          <a:prstGeom prst="rect">
            <a:avLst/>
          </a:prstGeom>
        </p:spPr>
      </p:pic>
    </p:spTree>
    <p:extLst>
      <p:ext uri="{BB962C8B-B14F-4D97-AF65-F5344CB8AC3E}">
        <p14:creationId xmlns:p14="http://schemas.microsoft.com/office/powerpoint/2010/main" val="377638616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 name="Tableau 6"/>
          <p:cNvGraphicFramePr/>
          <p:nvPr>
            <p:extLst>
              <p:ext uri="{D42A27DB-BD31-4B8C-83A1-F6EECF244321}">
                <p14:modId xmlns:p14="http://schemas.microsoft.com/office/powerpoint/2010/main" val="1386544681"/>
              </p:ext>
            </p:extLst>
          </p:nvPr>
        </p:nvGraphicFramePr>
        <p:xfrm>
          <a:off x="5004048" y="937620"/>
          <a:ext cx="3864705" cy="4290383"/>
        </p:xfrm>
        <a:graphic>
          <a:graphicData uri="http://schemas.openxmlformats.org/drawingml/2006/table">
            <a:tbl>
              <a:tblPr firstRow="1">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402834">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C92360"/>
                    </a:solidFill>
                  </a:tcPr>
                </a:tc>
                <a:tc>
                  <a:txBody>
                    <a:bodyPr/>
                    <a:lstStyle/>
                    <a:p>
                      <a:pPr algn="ctr">
                        <a:defRPr sz="1800" b="0">
                          <a:solidFill>
                            <a:srgbClr val="000000"/>
                          </a:solidFill>
                        </a:defRPr>
                      </a:pPr>
                      <a:r>
                        <a:rPr sz="19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E06F17"/>
                    </a:solidFill>
                  </a:tcPr>
                </a:tc>
                <a:extLst>
                  <a:ext uri="{0D108BD9-81ED-4DB2-BD59-A6C34878D82A}">
                    <a16:rowId xmlns:a16="http://schemas.microsoft.com/office/drawing/2014/main" val="10000"/>
                  </a:ext>
                </a:extLst>
              </a:tr>
              <a:tr h="342598">
                <a:tc>
                  <a:txBody>
                    <a:bodyPr/>
                    <a:lstStyle/>
                    <a:p>
                      <a:pPr algn="l">
                        <a:defRPr sz="1800"/>
                      </a:pPr>
                      <a:r>
                        <a:rPr sz="1800" b="1" dirty="0">
                          <a:solidFill>
                            <a:srgbClr val="002060"/>
                          </a:solidFill>
                          <a:latin typeface="Myriad Pro"/>
                          <a:ea typeface="Myriad Pro"/>
                          <a:cs typeface="Myriad Pro"/>
                          <a:sym typeface="Myriad Pro"/>
                        </a:rPr>
                        <a:t>Lo</a:t>
                      </a:r>
                      <a:r>
                        <a:rPr lang="fr-FR" sz="1800" b="1" dirty="0">
                          <a:solidFill>
                            <a:srgbClr val="002060"/>
                          </a:solidFill>
                          <a:latin typeface="Myriad Pro"/>
                          <a:ea typeface="Myriad Pro"/>
                          <a:cs typeface="Myriad Pro"/>
                          <a:sym typeface="Myriad Pro"/>
                        </a:rPr>
                        <a:t>gement et</a:t>
                      </a:r>
                      <a:r>
                        <a:rPr lang="fr-FR" sz="1800" b="1" baseline="0" dirty="0">
                          <a:solidFill>
                            <a:srgbClr val="002060"/>
                          </a:solidFill>
                          <a:latin typeface="Myriad Pro"/>
                          <a:ea typeface="Myriad Pro"/>
                          <a:cs typeface="Myriad Pro"/>
                          <a:sym typeface="Myriad Pro"/>
                        </a:rPr>
                        <a:t> charges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770 </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1"/>
                  </a:ext>
                </a:extLst>
              </a:tr>
              <a:tr h="498650">
                <a:tc>
                  <a:txBody>
                    <a:bodyPr/>
                    <a:lstStyle/>
                    <a:p>
                      <a:pPr algn="l">
                        <a:defRPr sz="1800"/>
                      </a:pPr>
                      <a:r>
                        <a:rPr lang="fr-FR" sz="1800" b="1" dirty="0">
                          <a:solidFill>
                            <a:srgbClr val="002060"/>
                          </a:solidFill>
                          <a:latin typeface="Myriad Pro"/>
                          <a:ea typeface="Myriad Pro"/>
                          <a:cs typeface="Myriad Pro"/>
                          <a:sym typeface="Myriad Pro"/>
                        </a:rPr>
                        <a:t>Transport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320 €</a:t>
                      </a:r>
                      <a:endParaRPr sz="1800" b="1" dirty="0">
                        <a:solidFill>
                          <a:srgbClr val="002060"/>
                        </a:solidFill>
                        <a:latin typeface="Myriad Pro"/>
                        <a:ea typeface="Myriad Pro"/>
                        <a:cs typeface="Myriad Pro"/>
                        <a:sym typeface="Myriad Pro"/>
                      </a:endParaRP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374391588"/>
                  </a:ext>
                </a:extLst>
              </a:tr>
              <a:tr h="408964">
                <a:tc>
                  <a:txBody>
                    <a:bodyPr/>
                    <a:lstStyle/>
                    <a:p>
                      <a:pPr algn="l">
                        <a:defRPr sz="1800"/>
                      </a:pPr>
                      <a:r>
                        <a:rPr lang="fr-FR" sz="1800" b="1" dirty="0">
                          <a:solidFill>
                            <a:srgbClr val="002060"/>
                          </a:solidFill>
                          <a:latin typeface="Myriad Pro"/>
                          <a:ea typeface="Myriad Pro"/>
                          <a:cs typeface="Myriad Pro"/>
                          <a:sym typeface="Myriad Pro"/>
                        </a:rPr>
                        <a:t>Vêtements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150 </a:t>
                      </a:r>
                      <a:r>
                        <a:rPr sz="18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2"/>
                  </a:ext>
                </a:extLst>
              </a:tr>
              <a:tr h="381501">
                <a:tc>
                  <a:txBody>
                    <a:bodyPr/>
                    <a:lstStyle/>
                    <a:p>
                      <a:pPr algn="l">
                        <a:defRPr sz="1800"/>
                      </a:pPr>
                      <a:r>
                        <a:rPr lang="fr-FR" sz="1800" b="1" dirty="0">
                          <a:solidFill>
                            <a:srgbClr val="002060"/>
                          </a:solidFill>
                          <a:latin typeface="Myriad Pro"/>
                          <a:ea typeface="Myriad Pro"/>
                          <a:cs typeface="Myriad Pro"/>
                          <a:sym typeface="Myriad Pro"/>
                        </a:rPr>
                        <a:t>Santé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250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3"/>
                  </a:ext>
                </a:extLst>
              </a:tr>
              <a:tr h="369447">
                <a:tc>
                  <a:txBody>
                    <a:bodyPr/>
                    <a:lstStyle/>
                    <a:p>
                      <a:pPr algn="l">
                        <a:defRPr sz="1800"/>
                      </a:pPr>
                      <a:r>
                        <a:rPr lang="fr-FR" sz="1800" b="1" dirty="0">
                          <a:solidFill>
                            <a:srgbClr val="002060"/>
                          </a:solidFill>
                          <a:latin typeface="Myriad Pro"/>
                          <a:ea typeface="Myriad Pro"/>
                          <a:cs typeface="Myriad Pro"/>
                          <a:sym typeface="Myriad Pro"/>
                        </a:rPr>
                        <a:t>Assurances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80</a:t>
                      </a:r>
                      <a:r>
                        <a:rPr sz="18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4"/>
                  </a:ext>
                </a:extLst>
              </a:tr>
              <a:tr h="426850">
                <a:tc>
                  <a:txBody>
                    <a:bodyPr/>
                    <a:lstStyle/>
                    <a:p>
                      <a:pPr algn="l">
                        <a:defRPr sz="1800"/>
                      </a:pPr>
                      <a:r>
                        <a:rPr lang="fr-FR" sz="1800" b="1" dirty="0">
                          <a:solidFill>
                            <a:srgbClr val="002060"/>
                          </a:solidFill>
                          <a:latin typeface="Myriad Pro"/>
                          <a:ea typeface="Myriad Pro"/>
                          <a:cs typeface="Myriad Pro"/>
                          <a:sym typeface="Myriad Pro"/>
                        </a:rPr>
                        <a:t>Alimentation </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861</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a:solidFill>
                        <a:srgbClr val="002060"/>
                      </a:solidFill>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426850">
                <a:tc>
                  <a:txBody>
                    <a:bodyPr/>
                    <a:lstStyle/>
                    <a:p>
                      <a:pPr algn="l">
                        <a:defRPr sz="1800"/>
                      </a:pPr>
                      <a:r>
                        <a:rPr lang="fr-FR" sz="1800" b="1" dirty="0">
                          <a:solidFill>
                            <a:srgbClr val="002060"/>
                          </a:solidFill>
                          <a:latin typeface="Myriad Pro"/>
                          <a:ea typeface="Myriad Pro"/>
                          <a:cs typeface="Myriad Pro"/>
                          <a:sym typeface="Myriad Pro"/>
                        </a:rPr>
                        <a:t>Information-communication</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100 </a:t>
                      </a:r>
                      <a:r>
                        <a:rPr sz="1800" b="1" dirty="0">
                          <a:solidFill>
                            <a:srgbClr val="002060"/>
                          </a:solidFill>
                          <a:latin typeface="Myriad Pro"/>
                          <a:ea typeface="Myriad Pro"/>
                          <a:cs typeface="Myriad Pro"/>
                          <a:sym typeface="Myriad Pro"/>
                        </a:rPr>
                        <a:t>€</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7"/>
                  </a:ext>
                </a:extLst>
              </a:tr>
              <a:tr h="426850">
                <a:tc>
                  <a:txBody>
                    <a:bodyPr/>
                    <a:lstStyle/>
                    <a:p>
                      <a:pPr algn="l">
                        <a:defRPr sz="1800"/>
                      </a:pPr>
                      <a:r>
                        <a:rPr lang="fr-FR" sz="1800" b="1" dirty="0">
                          <a:solidFill>
                            <a:srgbClr val="002060"/>
                          </a:solidFill>
                          <a:latin typeface="Myriad Pro"/>
                          <a:ea typeface="Myriad Pro"/>
                          <a:cs typeface="Myriad Pro"/>
                          <a:sym typeface="Myriad Pro"/>
                        </a:rPr>
                        <a:t>Loisirs, culture</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37</a:t>
                      </a:r>
                      <a:r>
                        <a:rPr sz="1800" b="1" dirty="0">
                          <a:solidFill>
                            <a:srgbClr val="002060"/>
                          </a:solidFill>
                          <a:latin typeface="Myriad Pro"/>
                          <a:ea typeface="Myriad Pro"/>
                          <a:cs typeface="Myriad Pro"/>
                          <a:sym typeface="Myriad Pro"/>
                        </a:rPr>
                        <a:t>0 €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CE6F2"/>
                    </a:solidFill>
                  </a:tcPr>
                </a:tc>
                <a:extLst>
                  <a:ext uri="{0D108BD9-81ED-4DB2-BD59-A6C34878D82A}">
                    <a16:rowId xmlns:a16="http://schemas.microsoft.com/office/drawing/2014/main" val="10008"/>
                  </a:ext>
                </a:extLst>
              </a:tr>
              <a:tr h="369447">
                <a:tc>
                  <a:txBody>
                    <a:bodyPr/>
                    <a:lstStyle/>
                    <a:p>
                      <a:pPr algn="l">
                        <a:defRPr sz="1800"/>
                      </a:pPr>
                      <a:r>
                        <a:rPr lang="fr-FR" sz="1800" b="1" baseline="0" dirty="0">
                          <a:solidFill>
                            <a:srgbClr val="002060"/>
                          </a:solidFill>
                          <a:latin typeface="Myriad Pro"/>
                          <a:ea typeface="Myriad Pro"/>
                          <a:cs typeface="Myriad Pro"/>
                          <a:sym typeface="Myriad Pro"/>
                        </a:rPr>
                        <a:t>Autres dépenses</a:t>
                      </a:r>
                      <a:endParaRPr sz="18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tc>
                  <a:txBody>
                    <a:bodyPr/>
                    <a:lstStyle/>
                    <a:p>
                      <a:pPr algn="ctr">
                        <a:defRPr sz="1800"/>
                      </a:pPr>
                      <a:r>
                        <a:rPr lang="fr-FR" sz="1800" b="1" dirty="0">
                          <a:solidFill>
                            <a:srgbClr val="002060"/>
                          </a:solidFill>
                          <a:latin typeface="Myriad Pro"/>
                          <a:ea typeface="Myriad Pro"/>
                          <a:cs typeface="Myriad Pro"/>
                          <a:sym typeface="Myriad Pro"/>
                        </a:rPr>
                        <a:t>200</a:t>
                      </a:r>
                      <a:r>
                        <a:rPr sz="1800" b="1" dirty="0">
                          <a:solidFill>
                            <a:srgbClr val="002060"/>
                          </a:solidFill>
                          <a:latin typeface="Myriad Pro"/>
                          <a:ea typeface="Myriad Pro"/>
                          <a:cs typeface="Myriad Pro"/>
                          <a:sym typeface="Myriad Pro"/>
                        </a:rPr>
                        <a:t> €</a:t>
                      </a:r>
                    </a:p>
                  </a:txBody>
                  <a:tcPr marL="45720" marR="45720" anchor="ctr" horzOverflow="overflow">
                    <a:lnL w="12700" cap="flat" cmpd="sng" algn="ctr">
                      <a:solidFill>
                        <a:srgbClr val="002060"/>
                      </a:solidFill>
                      <a:prstDash val="solid"/>
                      <a:round/>
                      <a:headEnd type="none" w="med" len="med"/>
                      <a:tailEnd type="none" w="med" len="med"/>
                    </a:lnL>
                    <a:lnR w="12700">
                      <a:solidFill>
                        <a:srgbClr val="002060"/>
                      </a:solidFill>
                    </a:lnR>
                    <a:lnT w="12700" cap="flat" cmpd="sng" algn="ctr">
                      <a:solidFill>
                        <a:srgbClr val="002060"/>
                      </a:solidFill>
                      <a:prstDash val="solid"/>
                      <a:round/>
                      <a:headEnd type="none" w="med" len="med"/>
                      <a:tailEnd type="none" w="med" len="med"/>
                    </a:lnT>
                    <a:lnB w="12700">
                      <a:solidFill>
                        <a:srgbClr val="002060"/>
                      </a:solidFill>
                    </a:lnB>
                    <a:solidFill>
                      <a:srgbClr val="DCE6F2"/>
                    </a:solidFill>
                  </a:tcPr>
                </a:tc>
                <a:extLst>
                  <a:ext uri="{0D108BD9-81ED-4DB2-BD59-A6C34878D82A}">
                    <a16:rowId xmlns:a16="http://schemas.microsoft.com/office/drawing/2014/main" val="10009"/>
                  </a:ext>
                </a:extLst>
              </a:tr>
            </a:tbl>
          </a:graphicData>
        </a:graphic>
      </p:graphicFrame>
      <p:graphicFrame>
        <p:nvGraphicFramePr>
          <p:cNvPr id="866" name="Tableau 6"/>
          <p:cNvGraphicFramePr/>
          <p:nvPr>
            <p:extLst>
              <p:ext uri="{D42A27DB-BD31-4B8C-83A1-F6EECF244321}">
                <p14:modId xmlns:p14="http://schemas.microsoft.com/office/powerpoint/2010/main" val="3883494019"/>
              </p:ext>
            </p:extLst>
          </p:nvPr>
        </p:nvGraphicFramePr>
        <p:xfrm>
          <a:off x="568325" y="1514475"/>
          <a:ext cx="3577678" cy="1555987"/>
        </p:xfrm>
        <a:graphic>
          <a:graphicData uri="http://schemas.openxmlformats.org/drawingml/2006/table">
            <a:tbl>
              <a:tblPr firstRow="1">
                <a:tableStyleId>{4C3C2611-4C71-4FC5-86AE-919BDF0F9419}</a:tableStyleId>
              </a:tblPr>
              <a:tblGrid>
                <a:gridCol w="2213237">
                  <a:extLst>
                    <a:ext uri="{9D8B030D-6E8A-4147-A177-3AD203B41FA5}">
                      <a16:colId xmlns:a16="http://schemas.microsoft.com/office/drawing/2014/main" val="20000"/>
                    </a:ext>
                  </a:extLst>
                </a:gridCol>
                <a:gridCol w="1364441">
                  <a:extLst>
                    <a:ext uri="{9D8B030D-6E8A-4147-A177-3AD203B41FA5}">
                      <a16:colId xmlns:a16="http://schemas.microsoft.com/office/drawing/2014/main" val="20001"/>
                    </a:ext>
                  </a:extLst>
                </a:gridCol>
              </a:tblGrid>
              <a:tr h="432695">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213B76"/>
                    </a:solidFill>
                  </a:tcPr>
                </a:tc>
                <a:tc>
                  <a:txBody>
                    <a:bodyPr/>
                    <a:lstStyle/>
                    <a:p>
                      <a:pPr algn="ctr">
                        <a:defRPr sz="1800" b="0">
                          <a:solidFill>
                            <a:srgbClr val="000000"/>
                          </a:solidFill>
                        </a:defRPr>
                      </a:pPr>
                      <a:r>
                        <a:rPr sz="2000" b="1" dirty="0">
                          <a:solidFill>
                            <a:srgbClr val="FFFFFF"/>
                          </a:solidFill>
                          <a:latin typeface="Myriad Pro"/>
                          <a:ea typeface="Myriad Pro"/>
                          <a:cs typeface="Myriad Pro"/>
                          <a:sym typeface="Myriad Pro"/>
                        </a:rPr>
                        <a:t>Montant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E06F17"/>
                    </a:solidFill>
                  </a:tcPr>
                </a:tc>
                <a:extLst>
                  <a:ext uri="{0D108BD9-81ED-4DB2-BD59-A6C34878D82A}">
                    <a16:rowId xmlns:a16="http://schemas.microsoft.com/office/drawing/2014/main" val="10000"/>
                  </a:ext>
                </a:extLst>
              </a:tr>
              <a:tr h="409552">
                <a:tc>
                  <a:txBody>
                    <a:bodyPr/>
                    <a:lstStyle/>
                    <a:p>
                      <a:pPr algn="l">
                        <a:defRPr sz="1800"/>
                      </a:pPr>
                      <a:r>
                        <a:rPr sz="2000" b="1" dirty="0" err="1">
                          <a:solidFill>
                            <a:srgbClr val="002060"/>
                          </a:solidFill>
                          <a:latin typeface="Myriad Pro"/>
                          <a:ea typeface="Myriad Pro"/>
                          <a:cs typeface="Myriad Pro"/>
                          <a:sym typeface="Myriad Pro"/>
                        </a:rPr>
                        <a:t>Salaire</a:t>
                      </a:r>
                      <a:r>
                        <a:rPr lang="fr-FR" sz="2000" b="1">
                          <a:solidFill>
                            <a:srgbClr val="002060"/>
                          </a:solidFill>
                          <a:latin typeface="Myriad Pro"/>
                          <a:ea typeface="Myriad Pro"/>
                          <a:cs typeface="Myriad Pro"/>
                          <a:sym typeface="Myriad Pro"/>
                        </a:rPr>
                        <a:t>s</a:t>
                      </a:r>
                      <a:r>
                        <a:rPr sz="2000" b="1">
                          <a:solidFill>
                            <a:srgbClr val="002060"/>
                          </a:solidFill>
                          <a:latin typeface="Myriad Pro"/>
                          <a:ea typeface="Myriad Pro"/>
                          <a:cs typeface="Myriad Pro"/>
                          <a:sym typeface="Myriad Pro"/>
                        </a:rPr>
                        <a:t> </a:t>
                      </a:r>
                      <a:endParaRPr sz="2000" b="1" dirty="0">
                        <a:solidFill>
                          <a:srgbClr val="002060"/>
                        </a:solidFill>
                        <a:latin typeface="Myriad Pro"/>
                        <a:ea typeface="Myriad Pro"/>
                        <a:cs typeface="Myriad Pro"/>
                        <a:sym typeface="Myriad Pro"/>
                      </a:endParaRP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a:solidFill>
                            <a:srgbClr val="002060"/>
                          </a:solidFill>
                          <a:latin typeface="Myriad Pro"/>
                          <a:ea typeface="Myriad Pro"/>
                          <a:cs typeface="Myriad Pro"/>
                          <a:sym typeface="Myriad Pro"/>
                        </a:rPr>
                        <a:t>3 070</a:t>
                      </a:r>
                      <a:r>
                        <a:rPr lang="fr-FR" sz="2000" b="1" baseline="0" dirty="0">
                          <a:solidFill>
                            <a:srgbClr val="002060"/>
                          </a:solidFill>
                          <a:latin typeface="Myriad Pro"/>
                          <a:ea typeface="Myriad Pro"/>
                          <a:cs typeface="Myriad Pro"/>
                          <a:sym typeface="Myriad Pro"/>
                        </a:rPr>
                        <a:t> </a:t>
                      </a:r>
                      <a:r>
                        <a:rPr sz="2000" b="1" dirty="0">
                          <a:solidFill>
                            <a:srgbClr val="002060"/>
                          </a:solidFill>
                          <a:latin typeface="Myriad Pro"/>
                          <a:ea typeface="Myriad Pro"/>
                          <a:cs typeface="Myriad Pro"/>
                          <a:sym typeface="Myriad Pro"/>
                        </a:rPr>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1"/>
                  </a:ext>
                </a:extLst>
              </a:tr>
              <a:tr h="713740">
                <a:tc>
                  <a:txBody>
                    <a:bodyPr/>
                    <a:lstStyle/>
                    <a:p>
                      <a:pPr algn="l">
                        <a:defRPr sz="1800"/>
                      </a:pPr>
                      <a:r>
                        <a:rPr sz="2000" b="1" dirty="0">
                          <a:solidFill>
                            <a:srgbClr val="002060"/>
                          </a:solidFill>
                          <a:latin typeface="Myriad Pro"/>
                          <a:ea typeface="Myriad Pro"/>
                          <a:cs typeface="Myriad Pro"/>
                          <a:sym typeface="Myriad Pro"/>
                        </a:rPr>
                        <a:t>Allocations familiales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sz="2000" b="1" dirty="0">
                          <a:solidFill>
                            <a:srgbClr val="002060"/>
                          </a:solidFill>
                          <a:latin typeface="Myriad Pro"/>
                          <a:ea typeface="Myriad Pro"/>
                          <a:cs typeface="Myriad Pro"/>
                          <a:sym typeface="Myriad Pro"/>
                        </a:rPr>
                        <a:t>13</a:t>
                      </a:r>
                      <a:r>
                        <a:rPr lang="fr-FR" sz="2000" b="1" dirty="0">
                          <a:solidFill>
                            <a:srgbClr val="002060"/>
                          </a:solidFill>
                          <a:latin typeface="Myriad Pro"/>
                          <a:ea typeface="Myriad Pro"/>
                          <a:cs typeface="Myriad Pro"/>
                          <a:sym typeface="Myriad Pro"/>
                        </a:rPr>
                        <a:t>1</a:t>
                      </a:r>
                      <a:r>
                        <a:rPr sz="2000" b="1" dirty="0">
                          <a:solidFill>
                            <a:srgbClr val="002060"/>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2"/>
                  </a:ext>
                </a:extLst>
              </a:tr>
            </a:tbl>
          </a:graphicData>
        </a:graphic>
      </p:graphicFrame>
      <p:grpSp>
        <p:nvGrpSpPr>
          <p:cNvPr id="879" name="Groupe"/>
          <p:cNvGrpSpPr/>
          <p:nvPr/>
        </p:nvGrpSpPr>
        <p:grpSpPr>
          <a:xfrm>
            <a:off x="479425" y="4027451"/>
            <a:ext cx="4192591" cy="2438401"/>
            <a:chOff x="-1" y="0"/>
            <a:chExt cx="4192589" cy="2438400"/>
          </a:xfrm>
        </p:grpSpPr>
        <p:grpSp>
          <p:nvGrpSpPr>
            <p:cNvPr id="869" name="Rectangle 6"/>
            <p:cNvGrpSpPr/>
            <p:nvPr/>
          </p:nvGrpSpPr>
          <p:grpSpPr>
            <a:xfrm>
              <a:off x="29406" y="102414"/>
              <a:ext cx="1844226" cy="959968"/>
              <a:chOff x="14633" y="-70984"/>
              <a:chExt cx="1844225" cy="959967"/>
            </a:xfrm>
          </p:grpSpPr>
          <p:sp>
            <p:nvSpPr>
              <p:cNvPr id="867" name="Rectangle"/>
              <p:cNvSpPr/>
              <p:nvPr/>
            </p:nvSpPr>
            <p:spPr>
              <a:xfrm>
                <a:off x="160121" y="-70984"/>
                <a:ext cx="1523982" cy="959967"/>
              </a:xfrm>
              <a:prstGeom prst="rect">
                <a:avLst/>
              </a:prstGeom>
              <a:solidFill>
                <a:srgbClr val="00206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68" name="Ressources"/>
              <p:cNvSpPr txBox="1"/>
              <p:nvPr/>
            </p:nvSpPr>
            <p:spPr>
              <a:xfrm>
                <a:off x="14633" y="86296"/>
                <a:ext cx="1844225" cy="4001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Ressources</a:t>
                </a:r>
              </a:p>
            </p:txBody>
          </p:sp>
        </p:grpSp>
        <p:sp>
          <p:nvSpPr>
            <p:cNvPr id="871" name="Dépenses"/>
            <p:cNvSpPr txBox="1"/>
            <p:nvPr/>
          </p:nvSpPr>
          <p:spPr>
            <a:xfrm>
              <a:off x="2493708" y="102414"/>
              <a:ext cx="1544897" cy="1015659"/>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000" b="1">
                  <a:solidFill>
                    <a:srgbClr val="FFFFFF"/>
                  </a:solidFill>
                  <a:latin typeface="Arial"/>
                  <a:ea typeface="Arial"/>
                  <a:cs typeface="Arial"/>
                  <a:sym typeface="Arial"/>
                </a:defRPr>
              </a:pPr>
              <a:endParaRPr dirty="0"/>
            </a:p>
            <a:p>
              <a:pPr algn="ctr">
                <a:defRPr sz="2000" b="1">
                  <a:solidFill>
                    <a:srgbClr val="FFFFFF"/>
                  </a:solidFill>
                  <a:latin typeface="Arial"/>
                  <a:ea typeface="Arial"/>
                  <a:cs typeface="Arial"/>
                  <a:sym typeface="Arial"/>
                </a:defRPr>
              </a:pPr>
              <a:br>
                <a:rPr dirty="0"/>
              </a:br>
              <a:endParaRPr dirty="0"/>
            </a:p>
          </p:txBody>
        </p:sp>
        <p:sp>
          <p:nvSpPr>
            <p:cNvPr id="873" name="Moins 18"/>
            <p:cNvSpPr/>
            <p:nvPr/>
          </p:nvSpPr>
          <p:spPr>
            <a:xfrm>
              <a:off x="1887536" y="566736"/>
              <a:ext cx="417513" cy="101600"/>
            </a:xfrm>
            <a:prstGeom prst="rect">
              <a:avLst/>
            </a:prstGeom>
            <a:solidFill>
              <a:srgbClr val="212121"/>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p>
          </p:txBody>
        </p:sp>
        <p:grpSp>
          <p:nvGrpSpPr>
            <p:cNvPr id="876" name="Rectangle 16"/>
            <p:cNvGrpSpPr/>
            <p:nvPr/>
          </p:nvGrpSpPr>
          <p:grpSpPr>
            <a:xfrm>
              <a:off x="972424" y="1379154"/>
              <a:ext cx="2513664" cy="888988"/>
              <a:chOff x="-2" y="-2"/>
              <a:chExt cx="2513663" cy="888986"/>
            </a:xfrm>
          </p:grpSpPr>
          <p:sp>
            <p:nvSpPr>
              <p:cNvPr id="874" name="Rectangle"/>
              <p:cNvSpPr/>
              <p:nvPr/>
            </p:nvSpPr>
            <p:spPr>
              <a:xfrm>
                <a:off x="95887" y="-2"/>
                <a:ext cx="2321886" cy="888986"/>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b="1">
                    <a:solidFill>
                      <a:srgbClr val="FFFFFF"/>
                    </a:solidFill>
                    <a:latin typeface="Myriad Pro"/>
                    <a:ea typeface="Myriad Pro"/>
                    <a:cs typeface="Myriad Pro"/>
                    <a:sym typeface="Myriad Pro"/>
                  </a:defRPr>
                </a:pPr>
                <a:endParaRPr dirty="0"/>
              </a:p>
            </p:txBody>
          </p:sp>
          <p:sp>
            <p:nvSpPr>
              <p:cNvPr id="875" name="Somme d’argent disponible"/>
              <p:cNvSpPr txBox="1"/>
              <p:nvPr/>
            </p:nvSpPr>
            <p:spPr>
              <a:xfrm>
                <a:off x="-2" y="78896"/>
                <a:ext cx="2513663" cy="4001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000" b="1">
                    <a:solidFill>
                      <a:srgbClr val="FFFFFF"/>
                    </a:solidFill>
                    <a:latin typeface="Arial"/>
                    <a:ea typeface="Arial"/>
                    <a:cs typeface="Arial"/>
                    <a:sym typeface="Arial"/>
                  </a:defRPr>
                </a:lvl1pPr>
              </a:lstStyle>
              <a:p>
                <a:r>
                  <a:rPr dirty="0">
                    <a:latin typeface="Myriad Pro" panose="020B0503030403020204" pitchFamily="34" charset="0"/>
                  </a:rPr>
                  <a:t>Argent disponible</a:t>
                </a:r>
              </a:p>
            </p:txBody>
          </p:sp>
        </p:grpSp>
        <p:sp>
          <p:nvSpPr>
            <p:cNvPr id="877" name="Égal 3"/>
            <p:cNvSpPr/>
            <p:nvPr/>
          </p:nvSpPr>
          <p:spPr>
            <a:xfrm>
              <a:off x="175678" y="1675342"/>
              <a:ext cx="444498" cy="3809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p>
          </p:txBody>
        </p:sp>
        <p:sp>
          <p:nvSpPr>
            <p:cNvPr id="878" name="Rectangle"/>
            <p:cNvSpPr/>
            <p:nvPr/>
          </p:nvSpPr>
          <p:spPr>
            <a:xfrm>
              <a:off x="-1" y="0"/>
              <a:ext cx="4192589" cy="2438400"/>
            </a:xfrm>
            <a:prstGeom prst="rect">
              <a:avLst/>
            </a:prstGeom>
            <a:noFill/>
            <a:ln w="50800" cap="flat">
              <a:solidFill>
                <a:srgbClr val="000000"/>
              </a:solidFill>
              <a:prstDash val="solid"/>
              <a:round/>
            </a:ln>
            <a:effectLst/>
          </p:spPr>
          <p:txBody>
            <a:bodyPr wrap="square" lIns="45718" tIns="45718" rIns="45718" bIns="45718" numCol="1" anchor="ctr">
              <a:noAutofit/>
            </a:bodyPr>
            <a:lstStyle/>
            <a:p>
              <a:pPr>
                <a:defRPr>
                  <a:latin typeface="+mn-lt"/>
                  <a:ea typeface="+mn-ea"/>
                  <a:cs typeface="+mn-cs"/>
                  <a:sym typeface="Calibri"/>
                </a:defRPr>
              </a:pPr>
              <a:endParaRPr dirty="0"/>
            </a:p>
          </p:txBody>
        </p:sp>
      </p:grpSp>
      <p:graphicFrame>
        <p:nvGraphicFramePr>
          <p:cNvPr id="880" name="Tableau 6"/>
          <p:cNvGraphicFramePr/>
          <p:nvPr>
            <p:extLst>
              <p:ext uri="{D42A27DB-BD31-4B8C-83A1-F6EECF244321}">
                <p14:modId xmlns:p14="http://schemas.microsoft.com/office/powerpoint/2010/main" val="3990881784"/>
              </p:ext>
            </p:extLst>
          </p:nvPr>
        </p:nvGraphicFramePr>
        <p:xfrm>
          <a:off x="568325" y="3062288"/>
          <a:ext cx="3577678" cy="701040"/>
        </p:xfrm>
        <a:graphic>
          <a:graphicData uri="http://schemas.openxmlformats.org/drawingml/2006/table">
            <a:tbl>
              <a:tblPr>
                <a:tableStyleId>{4C3C2611-4C71-4FC5-86AE-919BDF0F9419}</a:tableStyleId>
              </a:tblPr>
              <a:tblGrid>
                <a:gridCol w="2216201">
                  <a:extLst>
                    <a:ext uri="{9D8B030D-6E8A-4147-A177-3AD203B41FA5}">
                      <a16:colId xmlns:a16="http://schemas.microsoft.com/office/drawing/2014/main" val="20000"/>
                    </a:ext>
                  </a:extLst>
                </a:gridCol>
                <a:gridCol w="1361477">
                  <a:extLst>
                    <a:ext uri="{9D8B030D-6E8A-4147-A177-3AD203B41FA5}">
                      <a16:colId xmlns:a16="http://schemas.microsoft.com/office/drawing/2014/main" val="20001"/>
                    </a:ext>
                  </a:extLst>
                </a:gridCol>
              </a:tblGrid>
              <a:tr h="301039">
                <a:tc>
                  <a:txBody>
                    <a:bodyPr/>
                    <a:lstStyle/>
                    <a:p>
                      <a:pPr algn="l">
                        <a:defRPr sz="1800"/>
                      </a:pPr>
                      <a:r>
                        <a:rPr sz="2000" b="1" dirty="0">
                          <a:solidFill>
                            <a:srgbClr val="001E64"/>
                          </a:solidFill>
                          <a:latin typeface="Myriad Pro"/>
                          <a:ea typeface="Myriad Pro"/>
                          <a:cs typeface="Myriad Pro"/>
                          <a:sym typeface="Myriad Pro"/>
                        </a:rPr>
                        <a:t>Montant total des ressources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tc>
                  <a:txBody>
                    <a:bodyPr/>
                    <a:lstStyle/>
                    <a:p>
                      <a:pPr algn="ctr">
                        <a:defRPr sz="1800"/>
                      </a:pPr>
                      <a:r>
                        <a:rPr lang="fr-FR" sz="2000" b="1" dirty="0">
                          <a:solidFill>
                            <a:srgbClr val="001E64"/>
                          </a:solidFill>
                          <a:latin typeface="Myriad Pro"/>
                          <a:ea typeface="Myriad Pro"/>
                          <a:cs typeface="Myriad Pro"/>
                          <a:sym typeface="Myriad Pro"/>
                        </a:rPr>
                        <a:t>3</a:t>
                      </a:r>
                      <a:r>
                        <a:rPr lang="fr-FR" sz="2000" b="1" baseline="0" dirty="0">
                          <a:solidFill>
                            <a:srgbClr val="001E64"/>
                          </a:solidFill>
                          <a:latin typeface="Myriad Pro"/>
                          <a:ea typeface="Myriad Pro"/>
                          <a:cs typeface="Myriad Pro"/>
                          <a:sym typeface="Myriad Pro"/>
                        </a:rPr>
                        <a:t> 201</a:t>
                      </a:r>
                      <a:r>
                        <a:rPr sz="2000" b="1" dirty="0">
                          <a:solidFill>
                            <a:srgbClr val="001E64"/>
                          </a:solidFill>
                          <a:latin typeface="Myriad Pro"/>
                          <a:ea typeface="Myriad Pro"/>
                          <a:cs typeface="Myriad Pro"/>
                          <a:sym typeface="Myriad Pro"/>
                        </a:rPr>
                        <a:t> €</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FFCCCC"/>
                    </a:solidFill>
                  </a:tcPr>
                </a:tc>
                <a:extLst>
                  <a:ext uri="{0D108BD9-81ED-4DB2-BD59-A6C34878D82A}">
                    <a16:rowId xmlns:a16="http://schemas.microsoft.com/office/drawing/2014/main" val="10000"/>
                  </a:ext>
                </a:extLst>
              </a:tr>
            </a:tbl>
          </a:graphicData>
        </a:graphic>
      </p:graphicFrame>
      <p:graphicFrame>
        <p:nvGraphicFramePr>
          <p:cNvPr id="881" name="Tableau 6"/>
          <p:cNvGraphicFramePr/>
          <p:nvPr>
            <p:extLst>
              <p:ext uri="{D42A27DB-BD31-4B8C-83A1-F6EECF244321}">
                <p14:modId xmlns:p14="http://schemas.microsoft.com/office/powerpoint/2010/main" val="2736531252"/>
              </p:ext>
            </p:extLst>
          </p:nvPr>
        </p:nvGraphicFramePr>
        <p:xfrm>
          <a:off x="5004048" y="5466025"/>
          <a:ext cx="3864705" cy="701040"/>
        </p:xfrm>
        <a:graphic>
          <a:graphicData uri="http://schemas.openxmlformats.org/drawingml/2006/table">
            <a:tbl>
              <a:tblPr>
                <a:tableStyleId>{4C3C2611-4C71-4FC5-86AE-919BDF0F9419}</a:tableStyleId>
              </a:tblPr>
              <a:tblGrid>
                <a:gridCol w="2433333">
                  <a:extLst>
                    <a:ext uri="{9D8B030D-6E8A-4147-A177-3AD203B41FA5}">
                      <a16:colId xmlns:a16="http://schemas.microsoft.com/office/drawing/2014/main" val="20000"/>
                    </a:ext>
                  </a:extLst>
                </a:gridCol>
                <a:gridCol w="1431372">
                  <a:extLst>
                    <a:ext uri="{9D8B030D-6E8A-4147-A177-3AD203B41FA5}">
                      <a16:colId xmlns:a16="http://schemas.microsoft.com/office/drawing/2014/main" val="20001"/>
                    </a:ext>
                  </a:extLst>
                </a:gridCol>
              </a:tblGrid>
              <a:tr h="620687">
                <a:tc>
                  <a:txBody>
                    <a:bodyPr/>
                    <a:lstStyle/>
                    <a:p>
                      <a:pPr algn="l">
                        <a:defRPr sz="1800"/>
                      </a:pPr>
                      <a:r>
                        <a:rPr sz="2000" b="1" dirty="0">
                          <a:solidFill>
                            <a:srgbClr val="001E64"/>
                          </a:solidFill>
                          <a:latin typeface="Myriad Pro" panose="020B0503030403020204" pitchFamily="34" charset="0"/>
                          <a:ea typeface="Arial"/>
                          <a:cs typeface="Arial"/>
                          <a:sym typeface="Arial"/>
                        </a:rPr>
                        <a:t>Montant total des dépenses</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tc>
                  <a:txBody>
                    <a:bodyPr/>
                    <a:lstStyle/>
                    <a:p>
                      <a:pPr algn="ctr">
                        <a:defRPr sz="2000" b="1">
                          <a:solidFill>
                            <a:srgbClr val="001E65"/>
                          </a:solidFill>
                          <a:latin typeface="Myriad Pro"/>
                          <a:ea typeface="Myriad Pro"/>
                          <a:cs typeface="Myriad Pro"/>
                          <a:sym typeface="Myriad Pro"/>
                        </a:defRPr>
                      </a:pPr>
                      <a:r>
                        <a:rPr lang="fr-FR" dirty="0"/>
                        <a:t>3 101</a:t>
                      </a:r>
                      <a:r>
                        <a:rPr dirty="0"/>
                        <a:t>€</a:t>
                      </a:r>
                    </a:p>
                  </a:txBody>
                  <a:tcPr marL="45720" marR="45720" anchor="ctr" horzOverflow="overflow">
                    <a:lnL w="12700">
                      <a:solidFill>
                        <a:srgbClr val="002060"/>
                      </a:solidFill>
                    </a:lnL>
                    <a:lnR w="12700">
                      <a:solidFill>
                        <a:srgbClr val="002060"/>
                      </a:solidFill>
                    </a:lnR>
                    <a:lnT w="12700">
                      <a:solidFill>
                        <a:srgbClr val="002060"/>
                      </a:solidFill>
                    </a:lnT>
                    <a:lnB w="12700">
                      <a:solidFill>
                        <a:srgbClr val="002060"/>
                      </a:solidFill>
                    </a:lnB>
                    <a:solidFill>
                      <a:srgbClr val="DCE6F2"/>
                    </a:solidFill>
                  </a:tcPr>
                </a:tc>
                <a:extLst>
                  <a:ext uri="{0D108BD9-81ED-4DB2-BD59-A6C34878D82A}">
                    <a16:rowId xmlns:a16="http://schemas.microsoft.com/office/drawing/2014/main" val="10000"/>
                  </a:ext>
                </a:extLst>
              </a:tr>
            </a:tbl>
          </a:graphicData>
        </a:graphic>
      </p:graphicFrame>
      <p:sp>
        <p:nvSpPr>
          <p:cNvPr id="882" name="Rectangle 6"/>
          <p:cNvSpPr txBox="1"/>
          <p:nvPr/>
        </p:nvSpPr>
        <p:spPr>
          <a:xfrm>
            <a:off x="846137" y="4626124"/>
            <a:ext cx="1238251"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3 201</a:t>
            </a:r>
            <a:r>
              <a:rPr dirty="0">
                <a:latin typeface="Myriad Pro" panose="020B0503030403020204" pitchFamily="34" charset="0"/>
              </a:rPr>
              <a:t>€ </a:t>
            </a:r>
          </a:p>
        </p:txBody>
      </p:sp>
      <p:sp>
        <p:nvSpPr>
          <p:cNvPr id="883" name="908 €"/>
          <p:cNvSpPr txBox="1"/>
          <p:nvPr/>
        </p:nvSpPr>
        <p:spPr>
          <a:xfrm>
            <a:off x="3047936" y="4569592"/>
            <a:ext cx="1346777"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3 101</a:t>
            </a:r>
            <a:r>
              <a:rPr dirty="0">
                <a:latin typeface="Myriad Pro" panose="020B0503030403020204" pitchFamily="34" charset="0"/>
              </a:rPr>
              <a:t> €</a:t>
            </a:r>
          </a:p>
        </p:txBody>
      </p:sp>
      <p:sp>
        <p:nvSpPr>
          <p:cNvPr id="884" name="661,86 €"/>
          <p:cNvSpPr txBox="1"/>
          <p:nvPr/>
        </p:nvSpPr>
        <p:spPr>
          <a:xfrm>
            <a:off x="2084388" y="5803616"/>
            <a:ext cx="1238250"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2000" b="1">
                <a:solidFill>
                  <a:srgbClr val="FFFFFF"/>
                </a:solidFill>
                <a:latin typeface="Arial"/>
                <a:ea typeface="Arial"/>
                <a:cs typeface="Arial"/>
                <a:sym typeface="Arial"/>
              </a:defRPr>
            </a:lvl1pPr>
          </a:lstStyle>
          <a:p>
            <a:r>
              <a:rPr lang="fr-FR" dirty="0">
                <a:latin typeface="Myriad Pro" panose="020B0503030403020204" pitchFamily="34" charset="0"/>
              </a:rPr>
              <a:t>100 </a:t>
            </a:r>
            <a:r>
              <a:rPr dirty="0">
                <a:latin typeface="Myriad Pro" panose="020B0503030403020204" pitchFamily="34" charset="0"/>
              </a:rPr>
              <a:t>€</a:t>
            </a:r>
          </a:p>
        </p:txBody>
      </p:sp>
      <p:sp>
        <p:nvSpPr>
          <p:cNvPr id="885"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dirty="0"/>
          </a:p>
        </p:txBody>
      </p:sp>
      <p:sp>
        <p:nvSpPr>
          <p:cNvPr id="886" name="Titre 2"/>
          <p:cNvSpPr txBox="1"/>
          <p:nvPr/>
        </p:nvSpPr>
        <p:spPr>
          <a:xfrm>
            <a:off x="611187" y="293688"/>
            <a:ext cx="546893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887" name="Espace réservé du texte 4"/>
          <p:cNvSpPr txBox="1"/>
          <p:nvPr/>
        </p:nvSpPr>
        <p:spPr>
          <a:xfrm>
            <a:off x="479425" y="1003300"/>
            <a:ext cx="1531938" cy="42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u="sng">
                <a:solidFill>
                  <a:srgbClr val="002060"/>
                </a:solidFill>
                <a:latin typeface="Arial"/>
                <a:ea typeface="Arial"/>
                <a:cs typeface="Arial"/>
                <a:sym typeface="Arial"/>
              </a:defRPr>
            </a:lvl1pPr>
          </a:lstStyle>
          <a:p>
            <a:r>
              <a:rPr dirty="0"/>
              <a:t>Réponse :</a:t>
            </a:r>
          </a:p>
        </p:txBody>
      </p:sp>
      <p:sp>
        <p:nvSpPr>
          <p:cNvPr id="27" name="Espace réservé du pied de page 1"/>
          <p:cNvSpPr txBox="1"/>
          <p:nvPr/>
        </p:nvSpPr>
        <p:spPr>
          <a:xfrm>
            <a:off x="2946913" y="6522271"/>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dirty="0">
                <a:latin typeface="Myriad Pro" panose="020B0503030403020204" pitchFamily="34" charset="0"/>
              </a:rPr>
              <a:t>Passeport</a:t>
            </a:r>
            <a:r>
              <a:rPr sz="1100" dirty="0">
                <a:latin typeface="Myriad Pro" panose="020B0503030403020204" pitchFamily="34" charset="0"/>
              </a:rPr>
              <a:t> EDUCFI</a:t>
            </a:r>
          </a:p>
        </p:txBody>
      </p:sp>
      <p:sp>
        <p:nvSpPr>
          <p:cNvPr id="2" name="ZoneTexte 1"/>
          <p:cNvSpPr txBox="1"/>
          <p:nvPr/>
        </p:nvSpPr>
        <p:spPr>
          <a:xfrm>
            <a:off x="3047936" y="4269331"/>
            <a:ext cx="147009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FFFFFF"/>
                </a:solidFill>
                <a:effectLst/>
                <a:uFillTx/>
                <a:latin typeface="Myriad Pro" panose="020B0503030403020204" pitchFamily="34" charset="0"/>
                <a:cs typeface="Arial" panose="020B0604020202020204" pitchFamily="34" charset="0"/>
                <a:sym typeface="Helvetica"/>
              </a:rPr>
              <a:t>Dépenses</a:t>
            </a:r>
          </a:p>
        </p:txBody>
      </p:sp>
    </p:spTree>
    <p:extLst>
      <p:ext uri="{BB962C8B-B14F-4D97-AF65-F5344CB8AC3E}">
        <p14:creationId xmlns:p14="http://schemas.microsoft.com/office/powerpoint/2010/main" val="30574175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6" name="Groupe"/>
          <p:cNvGrpSpPr/>
          <p:nvPr/>
        </p:nvGrpSpPr>
        <p:grpSpPr>
          <a:xfrm>
            <a:off x="7607595" y="5263779"/>
            <a:ext cx="1095377" cy="998538"/>
            <a:chOff x="0" y="0"/>
            <a:chExt cx="1095375" cy="998537"/>
          </a:xfrm>
        </p:grpSpPr>
        <p:sp>
          <p:nvSpPr>
            <p:cNvPr id="534" name="Ellipse 13"/>
            <p:cNvSpPr/>
            <p:nvPr/>
          </p:nvSpPr>
          <p:spPr>
            <a:xfrm>
              <a:off x="0" y="0"/>
              <a:ext cx="1095376" cy="998538"/>
            </a:xfrm>
            <a:prstGeom prst="ellipse">
              <a:avLst/>
            </a:prstGeom>
            <a:solidFill>
              <a:srgbClr val="CA226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lang="fr-FR" dirty="0">
                <a:latin typeface="Myriad Pro" panose="020B0503030403020204"/>
              </a:endParaRPr>
            </a:p>
          </p:txBody>
        </p:sp>
        <p:pic>
          <p:nvPicPr>
            <p:cNvPr id="535" name="Picture 2" descr="Picture 2"/>
            <p:cNvPicPr>
              <a:picLocks noChangeAspect="1"/>
            </p:cNvPicPr>
            <p:nvPr/>
          </p:nvPicPr>
          <p:blipFill>
            <a:blip r:embed="rId3"/>
            <a:stretch>
              <a:fillRect/>
            </a:stretch>
          </p:blipFill>
          <p:spPr>
            <a:xfrm>
              <a:off x="206683" y="144148"/>
              <a:ext cx="682006" cy="710241"/>
            </a:xfrm>
            <a:prstGeom prst="rect">
              <a:avLst/>
            </a:prstGeom>
            <a:ln w="12700" cap="flat">
              <a:noFill/>
              <a:miter lim="400000"/>
            </a:ln>
            <a:effectLst/>
          </p:spPr>
        </p:pic>
      </p:grpSp>
      <p:sp>
        <p:nvSpPr>
          <p:cNvPr id="538" name="Titre 2"/>
          <p:cNvSpPr txBox="1"/>
          <p:nvPr/>
        </p:nvSpPr>
        <p:spPr>
          <a:xfrm>
            <a:off x="1403648" y="954884"/>
            <a:ext cx="6751636"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sz="3200" dirty="0">
              <a:solidFill>
                <a:srgbClr val="213B76"/>
              </a:solidFill>
              <a:latin typeface="Myriad Pro" panose="020B0503030403020204"/>
            </a:endParaRPr>
          </a:p>
        </p:txBody>
      </p:sp>
      <p:sp>
        <p:nvSpPr>
          <p:cNvPr id="543" name="Espace réservé du texte 1"/>
          <p:cNvSpPr txBox="1"/>
          <p:nvPr/>
        </p:nvSpPr>
        <p:spPr>
          <a:xfrm>
            <a:off x="1072405" y="1261890"/>
            <a:ext cx="6984777"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458787" algn="just" defTabSz="781050">
              <a:spcBef>
                <a:spcPts val="300"/>
              </a:spcBef>
              <a:defRPr sz="2200" b="1">
                <a:solidFill>
                  <a:srgbClr val="002060"/>
                </a:solidFill>
                <a:latin typeface="Arial"/>
                <a:ea typeface="Arial"/>
                <a:cs typeface="Arial"/>
                <a:sym typeface="Arial"/>
              </a:defRPr>
            </a:lvl1pPr>
          </a:lstStyle>
          <a:p>
            <a:pPr indent="0"/>
            <a:r>
              <a:rPr lang="fr-FR" sz="2400" dirty="0">
                <a:solidFill>
                  <a:srgbClr val="213B76"/>
                </a:solidFill>
                <a:latin typeface="Myriad Pro" panose="020B0503030403020204"/>
              </a:rPr>
              <a:t>Que peux-tu faire avec un compte bancaire ?</a:t>
            </a:r>
          </a:p>
        </p:txBody>
      </p:sp>
      <p:sp>
        <p:nvSpPr>
          <p:cNvPr id="548" name="- A partir de 16 ans avec l’autorisation de ses parents."/>
          <p:cNvSpPr txBox="1"/>
          <p:nvPr/>
        </p:nvSpPr>
        <p:spPr>
          <a:xfrm>
            <a:off x="1648469" y="4692447"/>
            <a:ext cx="5227787" cy="430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03237" algn="just" defTabSz="858837">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p:txBody>
      </p:sp>
      <p:sp>
        <p:nvSpPr>
          <p:cNvPr id="550" name="- verser des revenus"/>
          <p:cNvSpPr txBox="1"/>
          <p:nvPr/>
        </p:nvSpPr>
        <p:spPr>
          <a:xfrm>
            <a:off x="1623317" y="1618479"/>
            <a:ext cx="5752438" cy="417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498475" algn="just" defTabSz="849312">
              <a:spcBef>
                <a:spcPts val="400"/>
              </a:spcBef>
              <a:defRPr sz="22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Recevoir des revenus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Déposer des chèques, ou de l’argent liquide (billets et pièces)</a:t>
            </a:r>
          </a:p>
          <a:p>
            <a:pPr indent="0"/>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Utiliser l’argent sur le compte : retrait d’argent liquide, paiement par carte, virement, etc….</a:t>
            </a:r>
          </a:p>
          <a:p>
            <a:pPr marL="342900" indent="-342900">
              <a:buFont typeface="Arial" panose="020B0604020202020204" pitchFamily="34" charset="0"/>
              <a:buChar char="•"/>
            </a:pPr>
            <a:endParaRPr lang="fr-FR" b="0" dirty="0">
              <a:solidFill>
                <a:srgbClr val="213B76"/>
              </a:solidFill>
              <a:latin typeface="Myriad Pro" panose="020B0503030403020204"/>
            </a:endParaRPr>
          </a:p>
          <a:p>
            <a:pPr marL="342900" indent="-342900">
              <a:buFont typeface="Arial" panose="020B0604020202020204" pitchFamily="34" charset="0"/>
              <a:buChar char="•"/>
            </a:pPr>
            <a:r>
              <a:rPr lang="fr-FR" b="0" dirty="0">
                <a:solidFill>
                  <a:srgbClr val="213B76"/>
                </a:solidFill>
                <a:latin typeface="Myriad Pro" panose="020B0503030403020204"/>
              </a:rPr>
              <a:t>Régler tes factures</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8"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11</a:t>
            </a:fld>
            <a:endParaRPr lang="fr-FR" dirty="0">
              <a:solidFill>
                <a:srgbClr val="213B76"/>
              </a:solidFill>
              <a:latin typeface="Myriad Pro" panose="020B0503030403020204"/>
            </a:endParaRP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pic>
        <p:nvPicPr>
          <p:cNvPr id="15" name="Image 14"/>
          <p:cNvPicPr>
            <a:picLocks noChangeAspect="1"/>
          </p:cNvPicPr>
          <p:nvPr/>
        </p:nvPicPr>
        <p:blipFill>
          <a:blip r:embed="rId5"/>
          <a:stretch>
            <a:fillRect/>
          </a:stretch>
        </p:blipFill>
        <p:spPr>
          <a:xfrm>
            <a:off x="423490" y="1247269"/>
            <a:ext cx="541999" cy="552211"/>
          </a:xfrm>
          <a:prstGeom prst="rect">
            <a:avLst/>
          </a:prstGeom>
        </p:spPr>
      </p:pic>
    </p:spTree>
    <p:extLst>
      <p:ext uri="{BB962C8B-B14F-4D97-AF65-F5344CB8AC3E}">
        <p14:creationId xmlns:p14="http://schemas.microsoft.com/office/powerpoint/2010/main" val="31032688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0"/>
                                        </p:tgtEl>
                                        <p:attrNameLst>
                                          <p:attrName>style.visibility</p:attrName>
                                        </p:attrNameLst>
                                      </p:cBhvr>
                                      <p:to>
                                        <p:strVal val="visible"/>
                                      </p:to>
                                    </p:set>
                                    <p:animEffect transition="in" filter="fade">
                                      <p:cBhvr>
                                        <p:cTn id="7" dur="500"/>
                                        <p:tgtEl>
                                          <p:spTgt spid="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8"/>
                                        </p:tgtEl>
                                        <p:attrNameLst>
                                          <p:attrName>style.visibility</p:attrName>
                                        </p:attrNameLst>
                                      </p:cBhvr>
                                      <p:to>
                                        <p:strVal val="visible"/>
                                      </p:to>
                                    </p:set>
                                    <p:animEffect transition="in" filter="fade">
                                      <p:cBhvr>
                                        <p:cTn id="12"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4410891" y="2872166"/>
            <a:ext cx="3689501" cy="3290887"/>
            <a:chOff x="4943671" y="2939941"/>
            <a:chExt cx="3689501" cy="3264454"/>
          </a:xfrm>
        </p:grpSpPr>
        <p:sp>
          <p:nvSpPr>
            <p:cNvPr id="62" name="Rectangle"/>
            <p:cNvSpPr/>
            <p:nvPr/>
          </p:nvSpPr>
          <p:spPr>
            <a:xfrm>
              <a:off x="6829393" y="2939941"/>
              <a:ext cx="1803779" cy="2369871"/>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65" name="Rectangle"/>
            <p:cNvSpPr/>
            <p:nvPr/>
          </p:nvSpPr>
          <p:spPr>
            <a:xfrm>
              <a:off x="4943671" y="3492846"/>
              <a:ext cx="1903415" cy="1816680"/>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br>
                <a:rPr lang="fr-FR" dirty="0">
                  <a:latin typeface="Myriad Pro" panose="020B0503030403020204"/>
                </a:rPr>
              </a:br>
              <a:r>
                <a:rPr lang="fr-FR" dirty="0">
                  <a:latin typeface="Myriad Pro" panose="020B0503030403020204"/>
                </a:rPr>
                <a:t>1 450 €</a:t>
              </a:r>
            </a:p>
          </p:txBody>
        </p:sp>
        <p:sp>
          <p:nvSpPr>
            <p:cNvPr id="70" name="Rectangle"/>
            <p:cNvSpPr/>
            <p:nvPr/>
          </p:nvSpPr>
          <p:spPr>
            <a:xfrm>
              <a:off x="4943671" y="5262693"/>
              <a:ext cx="3689501" cy="941702"/>
            </a:xfrm>
            <a:prstGeom prst="rect">
              <a:avLst/>
            </a:prstGeom>
            <a:solidFill>
              <a:srgbClr val="FF000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débiteur :</a:t>
              </a:r>
            </a:p>
            <a:p>
              <a:pPr algn="ctr">
                <a:defRPr sz="2200" b="1">
                  <a:solidFill>
                    <a:srgbClr val="FFFFFF"/>
                  </a:solidFill>
                  <a:latin typeface="Arial"/>
                  <a:ea typeface="Arial"/>
                  <a:cs typeface="Arial"/>
                  <a:sym typeface="Arial"/>
                </a:defRPr>
              </a:pPr>
              <a:r>
                <a:rPr lang="fr-FR" dirty="0">
                  <a:latin typeface="Myriad Pro" panose="020B0503030403020204"/>
                </a:rPr>
                <a:t>- 100 €</a:t>
              </a:r>
            </a:p>
          </p:txBody>
        </p:sp>
      </p:grpSp>
      <p:grpSp>
        <p:nvGrpSpPr>
          <p:cNvPr id="6" name="Groupe 5"/>
          <p:cNvGrpSpPr/>
          <p:nvPr/>
        </p:nvGrpSpPr>
        <p:grpSpPr>
          <a:xfrm>
            <a:off x="264193" y="3118151"/>
            <a:ext cx="4042870" cy="3044902"/>
            <a:chOff x="510829" y="3161298"/>
            <a:chExt cx="4042870" cy="3044902"/>
          </a:xfrm>
        </p:grpSpPr>
        <p:sp>
          <p:nvSpPr>
            <p:cNvPr id="46" name="Rectangle"/>
            <p:cNvSpPr/>
            <p:nvPr/>
          </p:nvSpPr>
          <p:spPr>
            <a:xfrm>
              <a:off x="2627002" y="3473441"/>
              <a:ext cx="1926697" cy="1836738"/>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Débit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52" name="Rectangle"/>
            <p:cNvSpPr/>
            <p:nvPr/>
          </p:nvSpPr>
          <p:spPr>
            <a:xfrm>
              <a:off x="510829" y="3161298"/>
              <a:ext cx="2123161" cy="2148882"/>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Crédit</a:t>
              </a:r>
              <a:endParaRPr lang="fr-FR" dirty="0">
                <a:latin typeface="Myriad Pro" panose="020B0503030403020204"/>
              </a:endParaRP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59" name="Rectangle"/>
            <p:cNvSpPr/>
            <p:nvPr/>
          </p:nvSpPr>
          <p:spPr>
            <a:xfrm>
              <a:off x="510830" y="5298407"/>
              <a:ext cx="4042869" cy="907793"/>
            </a:xfrm>
            <a:prstGeom prst="rect">
              <a:avLst/>
            </a:prstGeom>
            <a:solidFill>
              <a:srgbClr val="00B05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lang="fr-FR" dirty="0">
                  <a:latin typeface="Myriad Pro" panose="020B0503030403020204"/>
                </a:rPr>
                <a:t> </a:t>
              </a:r>
              <a:r>
                <a:rPr lang="fr-FR" noProof="1">
                  <a:latin typeface="Myriad Pro" panose="020B0503030403020204"/>
                </a:rPr>
                <a:t>bancaire</a:t>
              </a:r>
              <a:r>
                <a:rPr lang="fr-FR" dirty="0">
                  <a:latin typeface="Myriad Pro" panose="020B0503030403020204"/>
                </a:rPr>
                <a:t> </a:t>
              </a:r>
              <a:r>
                <a:rPr lang="fr-FR" noProof="1">
                  <a:latin typeface="Myriad Pro" panose="020B0503030403020204"/>
                </a:rPr>
                <a:t>créditeur </a:t>
              </a:r>
              <a:r>
                <a:rPr lang="fr-FR" dirty="0">
                  <a:latin typeface="Myriad Pro" panose="020B0503030403020204"/>
                </a:rPr>
                <a:t>: </a:t>
              </a:r>
            </a:p>
            <a:p>
              <a:pPr algn="ctr">
                <a:defRPr sz="2200" b="1">
                  <a:solidFill>
                    <a:srgbClr val="FFFFFF"/>
                  </a:solidFill>
                  <a:latin typeface="Arial"/>
                  <a:ea typeface="Arial"/>
                  <a:cs typeface="Arial"/>
                  <a:sym typeface="Arial"/>
                </a:defRPr>
              </a:pPr>
              <a:r>
                <a:rPr lang="fr-FR" dirty="0">
                  <a:latin typeface="Myriad Pro" panose="020B0503030403020204"/>
                </a:rPr>
                <a:t>+ 50 €</a:t>
              </a:r>
            </a:p>
          </p:txBody>
        </p:sp>
      </p:grpSp>
      <p:sp>
        <p:nvSpPr>
          <p:cNvPr id="436" name="ZoneTexte 1"/>
          <p:cNvSpPr txBox="1"/>
          <p:nvPr/>
        </p:nvSpPr>
        <p:spPr>
          <a:xfrm>
            <a:off x="728398" y="874121"/>
            <a:ext cx="768720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200" b="1">
                <a:solidFill>
                  <a:srgbClr val="005493"/>
                </a:solidFill>
                <a:latin typeface="Arial"/>
                <a:ea typeface="Arial"/>
                <a:cs typeface="Arial"/>
                <a:sym typeface="Arial"/>
              </a:defRPr>
            </a:lvl1pPr>
          </a:lstStyle>
          <a:p>
            <a:pPr algn="ctr"/>
            <a:r>
              <a:rPr lang="fr-FR" sz="2800" dirty="0">
                <a:solidFill>
                  <a:srgbClr val="213B76"/>
                </a:solidFill>
                <a:latin typeface="Myriad Pro" panose="020B0503030403020204"/>
              </a:rPr>
              <a:t>Comment fonctionne un compte bancaire ?</a:t>
            </a:r>
            <a:endParaRPr sz="2800" dirty="0">
              <a:solidFill>
                <a:srgbClr val="213B76"/>
              </a:solidFill>
              <a:latin typeface="Myriad Pro" panose="020B0503030403020204"/>
            </a:endParaRPr>
          </a:p>
        </p:txBody>
      </p:sp>
      <p:sp>
        <p:nvSpPr>
          <p:cNvPr id="2" name="Rectangle 1"/>
          <p:cNvSpPr/>
          <p:nvPr/>
        </p:nvSpPr>
        <p:spPr>
          <a:xfrm>
            <a:off x="33945" y="1498170"/>
            <a:ext cx="8737378"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213B76"/>
                </a:solidFill>
                <a:latin typeface="Myriad Pro" panose="020B0503030403020204"/>
              </a:rPr>
              <a:t>Il enregistre les ressources et les dépenses</a:t>
            </a:r>
          </a:p>
        </p:txBody>
      </p:sp>
      <p:grpSp>
        <p:nvGrpSpPr>
          <p:cNvPr id="5" name="Groupe 4"/>
          <p:cNvGrpSpPr/>
          <p:nvPr/>
        </p:nvGrpSpPr>
        <p:grpSpPr>
          <a:xfrm>
            <a:off x="264193" y="2162706"/>
            <a:ext cx="8674024" cy="573924"/>
            <a:chOff x="264193" y="2162706"/>
            <a:chExt cx="8674024" cy="573924"/>
          </a:xfrm>
        </p:grpSpPr>
        <p:sp>
          <p:nvSpPr>
            <p:cNvPr id="43" name="Rectangle"/>
            <p:cNvSpPr/>
            <p:nvPr/>
          </p:nvSpPr>
          <p:spPr>
            <a:xfrm>
              <a:off x="264193" y="2162706"/>
              <a:ext cx="2854948" cy="57392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200" b="1" noProof="1">
                  <a:solidFill>
                    <a:srgbClr val="FFFFFF"/>
                  </a:solidFill>
                  <a:latin typeface="Myriad Pro" panose="020B0503030403020204"/>
                  <a:ea typeface="Arial"/>
                  <a:cs typeface="Arial"/>
                </a:rPr>
                <a:t>Ressources = crédit</a:t>
              </a:r>
            </a:p>
          </p:txBody>
        </p:sp>
        <p:sp>
          <p:nvSpPr>
            <p:cNvPr id="41" name="Rectangle"/>
            <p:cNvSpPr/>
            <p:nvPr/>
          </p:nvSpPr>
          <p:spPr>
            <a:xfrm>
              <a:off x="4127198" y="2162706"/>
              <a:ext cx="2627919" cy="573924"/>
            </a:xfrm>
            <a:prstGeom prst="rect">
              <a:avLst/>
            </a:prstGeom>
            <a:solidFill>
              <a:srgbClr val="CA2260"/>
            </a:solidFill>
            <a:ln w="12700" cap="flat">
              <a:noFill/>
              <a:miter lim="400000"/>
            </a:ln>
            <a:effectLst/>
          </p:spPr>
          <p:txBody>
            <a:bodyPr wrap="square" lIns="45718" tIns="45718" rIns="45718" bIns="45718" numCol="1" anchor="ctr">
              <a:noAutofit/>
            </a:bodyPr>
            <a:lstStyle/>
            <a:p>
              <a:pPr algn="ctr"/>
              <a:r>
                <a:rPr lang="fr-FR" sz="2200" b="1" dirty="0">
                  <a:solidFill>
                    <a:srgbClr val="FFFFFF"/>
                  </a:solidFill>
                  <a:latin typeface="Myriad Pro" panose="020B0503030403020204"/>
                  <a:ea typeface="Arial"/>
                  <a:cs typeface="Arial"/>
                  <a:sym typeface="Arial"/>
                </a:rPr>
                <a:t>Dépenses = débit</a:t>
              </a:r>
            </a:p>
          </p:txBody>
        </p:sp>
        <p:sp>
          <p:nvSpPr>
            <p:cNvPr id="36" name="Moins 18"/>
            <p:cNvSpPr/>
            <p:nvPr/>
          </p:nvSpPr>
          <p:spPr>
            <a:xfrm>
              <a:off x="3284238" y="2384504"/>
              <a:ext cx="615951" cy="13032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6936039" y="2242817"/>
              <a:ext cx="614364" cy="4137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7746193" y="2162708"/>
              <a:ext cx="1192024" cy="573921"/>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r>
                <a:rPr lang="fr-FR" sz="2200" b="1" noProof="1">
                  <a:solidFill>
                    <a:schemeClr val="tx1"/>
                  </a:solidFill>
                  <a:latin typeface="Myriad Pro" panose="020B0503030403020204"/>
                  <a:ea typeface="Arial"/>
                  <a:cs typeface="Arial"/>
                </a:rPr>
                <a:t>Solde</a:t>
              </a:r>
            </a:p>
          </p:txBody>
        </p:sp>
      </p:grpSp>
      <p:sp>
        <p:nvSpPr>
          <p:cNvPr id="50" name="Text Box 2"/>
          <p:cNvSpPr txBox="1">
            <a:spLocks/>
          </p:cNvSpPr>
          <p:nvPr/>
        </p:nvSpPr>
        <p:spPr>
          <a:xfrm>
            <a:off x="253410" y="200436"/>
            <a:ext cx="8637181" cy="603943"/>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a:t>
            </a:r>
          </a:p>
        </p:txBody>
      </p:sp>
      <p:sp>
        <p:nvSpPr>
          <p:cNvPr id="72"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73"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12</a:t>
            </a:fld>
            <a:endParaRPr lang="fr-FR" dirty="0">
              <a:solidFill>
                <a:srgbClr val="213B76"/>
              </a:solidFill>
              <a:latin typeface="Myriad Pro" panose="020B0503030403020204"/>
            </a:endParaRPr>
          </a:p>
        </p:txBody>
      </p:sp>
      <p:pic>
        <p:nvPicPr>
          <p:cNvPr id="74" name="Imag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23" name="Image 22"/>
          <p:cNvPicPr>
            <a:picLocks noChangeAspect="1"/>
          </p:cNvPicPr>
          <p:nvPr/>
        </p:nvPicPr>
        <p:blipFill>
          <a:blip r:embed="rId4"/>
          <a:stretch>
            <a:fillRect/>
          </a:stretch>
        </p:blipFill>
        <p:spPr>
          <a:xfrm>
            <a:off x="239829" y="818004"/>
            <a:ext cx="541999" cy="552211"/>
          </a:xfrm>
          <a:prstGeom prst="rect">
            <a:avLst/>
          </a:prstGeom>
        </p:spPr>
      </p:pic>
      <p:grpSp>
        <p:nvGrpSpPr>
          <p:cNvPr id="8" name="Groupe 7"/>
          <p:cNvGrpSpPr/>
          <p:nvPr/>
        </p:nvGrpSpPr>
        <p:grpSpPr>
          <a:xfrm rot="1035649">
            <a:off x="7725235" y="5220007"/>
            <a:ext cx="1297425" cy="1147062"/>
            <a:chOff x="8051848" y="4783883"/>
            <a:chExt cx="1297425" cy="1147062"/>
          </a:xfrm>
        </p:grpSpPr>
        <p:pic>
          <p:nvPicPr>
            <p:cNvPr id="4" name="Image 3"/>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051848" y="4783883"/>
              <a:ext cx="1095021" cy="1095021"/>
            </a:xfrm>
            <a:prstGeom prst="rect">
              <a:avLst/>
            </a:prstGeom>
          </p:spPr>
        </p:pic>
        <p:sp>
          <p:nvSpPr>
            <p:cNvPr id="3" name="Rectangle à coins arrondis 2"/>
            <p:cNvSpPr/>
            <p:nvPr/>
          </p:nvSpPr>
          <p:spPr>
            <a:xfrm>
              <a:off x="8159505" y="5590431"/>
              <a:ext cx="1189768" cy="340514"/>
            </a:xfrm>
            <a:prstGeom prst="roundRect">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chemeClr val="tx1"/>
                  </a:solidFill>
                  <a:effectLst/>
                  <a:uFillTx/>
                  <a:latin typeface="+mj-lt"/>
                  <a:ea typeface="+mj-ea"/>
                  <a:cs typeface="+mj-cs"/>
                  <a:sym typeface="Helvetica"/>
                </a:rPr>
                <a:t>Découvert</a:t>
              </a:r>
            </a:p>
          </p:txBody>
        </p:sp>
      </p:grpSp>
    </p:spTree>
    <p:extLst>
      <p:ext uri="{BB962C8B-B14F-4D97-AF65-F5344CB8AC3E}">
        <p14:creationId xmlns:p14="http://schemas.microsoft.com/office/powerpoint/2010/main" val="5397868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Rectangle 2"/>
          <p:cNvSpPr/>
          <p:nvPr/>
        </p:nvSpPr>
        <p:spPr>
          <a:xfrm>
            <a:off x="332167" y="21285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565" name="Groupe"/>
          <p:cNvSpPr txBox="1"/>
          <p:nvPr/>
        </p:nvSpPr>
        <p:spPr>
          <a:xfrm>
            <a:off x="983091" y="4419627"/>
            <a:ext cx="7528451"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4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endParaRPr sz="2200" b="0" dirty="0">
              <a:solidFill>
                <a:srgbClr val="213B76"/>
              </a:solidFill>
              <a:latin typeface="Myriad Pro" panose="020B0503030403020204"/>
            </a:endParaRPr>
          </a:p>
        </p:txBody>
      </p:sp>
      <p:sp>
        <p:nvSpPr>
          <p:cNvPr id="566" name="Groupe"/>
          <p:cNvSpPr txBox="1"/>
          <p:nvPr/>
        </p:nvSpPr>
        <p:spPr>
          <a:xfrm>
            <a:off x="657224" y="4906962"/>
            <a:ext cx="802957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nSpc>
                <a:spcPct val="120000"/>
              </a:lnSpc>
              <a:spcBef>
                <a:spcPts val="400"/>
              </a:spcBef>
              <a:defRPr sz="2400" b="1">
                <a:solidFill>
                  <a:srgbClr val="002060"/>
                </a:solidFill>
                <a:latin typeface="Arial"/>
                <a:ea typeface="Arial"/>
                <a:cs typeface="Arial"/>
                <a:sym typeface="Arial"/>
              </a:defRPr>
            </a:pPr>
            <a:endParaRPr lang="en-US" sz="2200" noProof="1">
              <a:solidFill>
                <a:srgbClr val="213B76"/>
              </a:solidFill>
              <a:latin typeface="Myriad Pro" panose="020B0503030403020204"/>
            </a:endParaRPr>
          </a:p>
        </p:txBody>
      </p:sp>
      <p:sp>
        <p:nvSpPr>
          <p:cNvPr id="13" name="Rectangle 2"/>
          <p:cNvSpPr/>
          <p:nvPr/>
        </p:nvSpPr>
        <p:spPr>
          <a:xfrm>
            <a:off x="332166" y="1729187"/>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Wingdings" panose="05000000000000000000" pitchFamily="2" charset="2"/>
              <a:buChar char="Ø"/>
            </a:pPr>
            <a:endParaRPr lang="en-US" sz="2400" noProof="1">
              <a:solidFill>
                <a:srgbClr val="213B76"/>
              </a:solidFill>
              <a:latin typeface="Myriad Pro" panose="020B0503030403020204"/>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QU’EST-CE QU’UN COMPTE BANCAIRE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13</a:t>
            </a:fld>
            <a:endParaRPr lang="fr-FR"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9" name="Rectangle 2"/>
          <p:cNvSpPr/>
          <p:nvPr/>
        </p:nvSpPr>
        <p:spPr>
          <a:xfrm>
            <a:off x="484567" y="2280903"/>
            <a:ext cx="7016751" cy="46166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endParaRPr lang="en-US" sz="2400" noProof="1">
              <a:solidFill>
                <a:srgbClr val="213B76"/>
              </a:solidFill>
              <a:latin typeface="Myriad Pro" panose="020B0503030403020204"/>
            </a:endParaRPr>
          </a:p>
        </p:txBody>
      </p:sp>
      <p:sp>
        <p:nvSpPr>
          <p:cNvPr id="20" name="Rectangle 2"/>
          <p:cNvSpPr/>
          <p:nvPr/>
        </p:nvSpPr>
        <p:spPr>
          <a:xfrm>
            <a:off x="886813" y="2440063"/>
            <a:ext cx="7528451" cy="118493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just">
              <a:spcBef>
                <a:spcPts val="600"/>
              </a:spcBef>
              <a:defRPr sz="2600" b="1">
                <a:solidFill>
                  <a:srgbClr val="FFFFFF"/>
                </a:solidFill>
                <a:latin typeface="Arial"/>
                <a:ea typeface="Arial"/>
                <a:cs typeface="Arial"/>
                <a:sym typeface="Arial"/>
              </a:defRPr>
            </a:lvl1pPr>
          </a:lstStyle>
          <a:p>
            <a:pPr marL="342900" indent="-342900">
              <a:buFont typeface="Arial" panose="020B0604020202020204" pitchFamily="34" charset="0"/>
              <a:buChar char="•"/>
            </a:pPr>
            <a:r>
              <a:rPr lang="en-US" sz="2200" b="0" noProof="1">
                <a:solidFill>
                  <a:srgbClr val="213B76"/>
                </a:solidFill>
                <a:latin typeface="Myriad Pro" panose="020B0503030403020204"/>
              </a:rPr>
              <a:t>Consulter régulièrement son compte</a:t>
            </a:r>
          </a:p>
          <a:p>
            <a:pPr marL="342900" indent="-342900">
              <a:buFont typeface="Arial" panose="020B0604020202020204" pitchFamily="34" charset="0"/>
              <a:buChar char="•"/>
            </a:pPr>
            <a:r>
              <a:rPr lang="fr-FR" sz="2200" b="0" noProof="1">
                <a:solidFill>
                  <a:srgbClr val="213B76"/>
                </a:solidFill>
                <a:latin typeface="Myriad Pro" panose="020B0503030403020204"/>
              </a:rPr>
              <a:t>Prévoir</a:t>
            </a:r>
            <a:r>
              <a:rPr lang="fr-FR" sz="2200" b="0" dirty="0">
                <a:solidFill>
                  <a:srgbClr val="213B76"/>
                </a:solidFill>
                <a:latin typeface="Myriad Pro" panose="020B0503030403020204"/>
              </a:rPr>
              <a:t> de disposer de l’argent </a:t>
            </a:r>
            <a:r>
              <a:rPr lang="fr-FR" sz="2200" b="0" noProof="1">
                <a:solidFill>
                  <a:srgbClr val="213B76"/>
                </a:solidFill>
                <a:latin typeface="Myriad Pro" panose="020B0503030403020204"/>
              </a:rPr>
              <a:t>necessaire pour les dépenses envisagées</a:t>
            </a:r>
            <a:endParaRPr lang="en-US" sz="2200" b="0" noProof="1">
              <a:solidFill>
                <a:srgbClr val="213B76"/>
              </a:solidFill>
              <a:latin typeface="Myriad Pro" panose="020B0503030403020204"/>
            </a:endParaRPr>
          </a:p>
        </p:txBody>
      </p:sp>
      <p:grpSp>
        <p:nvGrpSpPr>
          <p:cNvPr id="5" name="Groupe 4"/>
          <p:cNvGrpSpPr/>
          <p:nvPr/>
        </p:nvGrpSpPr>
        <p:grpSpPr>
          <a:xfrm>
            <a:off x="187637" y="1626759"/>
            <a:ext cx="4646051" cy="461661"/>
            <a:chOff x="206906" y="1362406"/>
            <a:chExt cx="4646051" cy="461661"/>
          </a:xfrm>
        </p:grpSpPr>
        <p:sp>
          <p:nvSpPr>
            <p:cNvPr id="18" name="Quelques règles pour bien gérer un compte"/>
            <p:cNvSpPr txBox="1"/>
            <p:nvPr/>
          </p:nvSpPr>
          <p:spPr>
            <a:xfrm>
              <a:off x="676493" y="1362406"/>
              <a:ext cx="4176464"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2400" b="1">
                  <a:solidFill>
                    <a:srgbClr val="CA2260"/>
                  </a:solidFill>
                  <a:latin typeface="Myriad Pro"/>
                  <a:ea typeface="Myriad Pro"/>
                  <a:cs typeface="Myriad Pro"/>
                  <a:sym typeface="Myriad Pro"/>
                </a:defRPr>
              </a:lvl1pPr>
            </a:lstStyle>
            <a:p>
              <a:pPr algn="l"/>
              <a:r>
                <a:rPr lang="fr-FR" dirty="0">
                  <a:solidFill>
                    <a:srgbClr val="E06F17"/>
                  </a:solidFill>
                  <a:cs typeface="Arial" panose="020B0604020202020204" pitchFamily="34" charset="0"/>
                </a:rPr>
                <a:t>P</a:t>
              </a:r>
              <a:r>
                <a:rPr dirty="0">
                  <a:solidFill>
                    <a:srgbClr val="E06F17"/>
                  </a:solidFill>
                  <a:cs typeface="Arial" panose="020B0604020202020204" pitchFamily="34" charset="0"/>
                </a:rPr>
                <a:t>our </a:t>
              </a:r>
              <a:r>
                <a:rPr lang="en-US" noProof="1">
                  <a:solidFill>
                    <a:srgbClr val="E06F17"/>
                  </a:solidFill>
                  <a:cs typeface="Arial" panose="020B0604020202020204" pitchFamily="34" charset="0"/>
                </a:rPr>
                <a:t>bien</a:t>
              </a:r>
              <a:r>
                <a:rPr dirty="0">
                  <a:solidFill>
                    <a:srgbClr val="E06F17"/>
                  </a:solidFill>
                  <a:cs typeface="Arial" panose="020B0604020202020204" pitchFamily="34" charset="0"/>
                </a:rPr>
                <a:t> </a:t>
              </a:r>
              <a:r>
                <a:rPr lang="en-US" noProof="1">
                  <a:solidFill>
                    <a:srgbClr val="E06F17"/>
                  </a:solidFill>
                  <a:cs typeface="Arial" panose="020B0604020202020204" pitchFamily="34" charset="0"/>
                </a:rPr>
                <a:t>gérer</a:t>
              </a:r>
              <a:r>
                <a:rPr dirty="0">
                  <a:solidFill>
                    <a:srgbClr val="E06F17"/>
                  </a:solidFill>
                  <a:cs typeface="Arial" panose="020B0604020202020204" pitchFamily="34" charset="0"/>
                </a:rPr>
                <a:t> un </a:t>
              </a:r>
              <a:r>
                <a:rPr lang="en-US" noProof="1">
                  <a:solidFill>
                    <a:srgbClr val="E06F17"/>
                  </a:solidFill>
                  <a:cs typeface="Arial" panose="020B0604020202020204" pitchFamily="34" charset="0"/>
                </a:rPr>
                <a:t>compte</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06" y="1453592"/>
              <a:ext cx="296930" cy="296930"/>
            </a:xfrm>
            <a:prstGeom prst="rect">
              <a:avLst/>
            </a:prstGeom>
          </p:spPr>
        </p:pic>
      </p:grpSp>
      <p:grpSp>
        <p:nvGrpSpPr>
          <p:cNvPr id="6" name="Groupe 5"/>
          <p:cNvGrpSpPr/>
          <p:nvPr/>
        </p:nvGrpSpPr>
        <p:grpSpPr>
          <a:xfrm>
            <a:off x="187637" y="4248688"/>
            <a:ext cx="8583489" cy="1200325"/>
            <a:chOff x="240944" y="3554160"/>
            <a:chExt cx="8583489" cy="1200325"/>
          </a:xfrm>
        </p:grpSpPr>
        <p:sp>
          <p:nvSpPr>
            <p:cNvPr id="560" name="Pas assez d’argent sur son compte, pour le paiement d’un chèque ou d’un prélèvement ? On risque le rejet pour défaut ou insuffisance  de provision qui peut provoquer une interdiction bancaire, voire la clôture du compte."/>
            <p:cNvSpPr txBox="1"/>
            <p:nvPr/>
          </p:nvSpPr>
          <p:spPr>
            <a:xfrm>
              <a:off x="626205" y="3554160"/>
              <a:ext cx="8198228" cy="1200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nSpc>
                  <a:spcPct val="120000"/>
                </a:lnSpc>
                <a:spcBef>
                  <a:spcPts val="400"/>
                </a:spcBef>
                <a:defRPr sz="2400" b="1">
                  <a:solidFill>
                    <a:srgbClr val="002060"/>
                  </a:solidFill>
                  <a:latin typeface="Arial"/>
                  <a:ea typeface="Arial"/>
                  <a:cs typeface="Arial"/>
                  <a:sym typeface="Arial"/>
                </a:defRPr>
              </a:lvl1pPr>
            </a:lstStyle>
            <a:p>
              <a:pPr algn="just">
                <a:lnSpc>
                  <a:spcPct val="100000"/>
                </a:lnSpc>
              </a:pPr>
              <a:r>
                <a:rPr dirty="0">
                  <a:solidFill>
                    <a:srgbClr val="E06F17"/>
                  </a:solidFill>
                  <a:latin typeface="Myriad Pro" panose="020B0503030403020204"/>
                </a:rPr>
                <a:t>Que se </a:t>
              </a:r>
              <a:r>
                <a:rPr lang="en-US" noProof="1">
                  <a:solidFill>
                    <a:srgbClr val="E06F17"/>
                  </a:solidFill>
                  <a:latin typeface="Myriad Pro" panose="020B0503030403020204"/>
                </a:rPr>
                <a:t>passe</a:t>
              </a:r>
              <a:r>
                <a:rPr dirty="0">
                  <a:solidFill>
                    <a:srgbClr val="E06F17"/>
                  </a:solidFill>
                  <a:latin typeface="Myriad Pro" panose="020B0503030403020204"/>
                </a:rPr>
                <a:t> </a:t>
              </a:r>
              <a:r>
                <a:rPr lang="en-US" noProof="1">
                  <a:solidFill>
                    <a:srgbClr val="E06F17"/>
                  </a:solidFill>
                  <a:latin typeface="Myriad Pro" panose="020B0503030403020204"/>
                </a:rPr>
                <a:t>t-il</a:t>
              </a:r>
              <a:r>
                <a:rPr dirty="0">
                  <a:solidFill>
                    <a:srgbClr val="E06F17"/>
                  </a:solidFill>
                  <a:latin typeface="Myriad Pro" panose="020B0503030403020204"/>
                </a:rPr>
                <a:t> </a:t>
              </a:r>
              <a:r>
                <a:rPr lang="en-US" noProof="1">
                  <a:solidFill>
                    <a:srgbClr val="E06F17"/>
                  </a:solidFill>
                  <a:latin typeface="Myriad Pro" panose="020B0503030403020204"/>
                </a:rPr>
                <a:t>lorsqu’on</a:t>
              </a:r>
              <a:r>
                <a:rPr dirty="0">
                  <a:solidFill>
                    <a:srgbClr val="E06F17"/>
                  </a:solidFill>
                  <a:latin typeface="Myriad Pro" panose="020B0503030403020204"/>
                </a:rPr>
                <a:t> </a:t>
              </a:r>
              <a:r>
                <a:rPr lang="en-US" noProof="1">
                  <a:solidFill>
                    <a:srgbClr val="E06F17"/>
                  </a:solidFill>
                  <a:latin typeface="Myriad Pro" panose="020B0503030403020204"/>
                </a:rPr>
                <a:t>n’a</a:t>
              </a:r>
              <a:r>
                <a:rPr dirty="0">
                  <a:solidFill>
                    <a:srgbClr val="E06F17"/>
                  </a:solidFill>
                  <a:latin typeface="Myriad Pro" panose="020B0503030403020204"/>
                </a:rPr>
                <a:t> pas </a:t>
              </a:r>
              <a:r>
                <a:rPr lang="en-US" noProof="1">
                  <a:solidFill>
                    <a:srgbClr val="E06F17"/>
                  </a:solidFill>
                  <a:latin typeface="Myriad Pro" panose="020B0503030403020204"/>
                </a:rPr>
                <a:t>assez</a:t>
              </a:r>
              <a:r>
                <a:rPr dirty="0">
                  <a:solidFill>
                    <a:srgbClr val="E06F17"/>
                  </a:solidFill>
                  <a:latin typeface="Myriad Pro" panose="020B0503030403020204"/>
                </a:rPr>
                <a:t> </a:t>
              </a:r>
              <a:r>
                <a:rPr lang="en-US" noProof="1">
                  <a:solidFill>
                    <a:srgbClr val="E06F17"/>
                  </a:solidFill>
                  <a:latin typeface="Myriad Pro" panose="020B0503030403020204"/>
                </a:rPr>
                <a:t>d’argent</a:t>
              </a:r>
              <a:r>
                <a:rPr dirty="0">
                  <a:solidFill>
                    <a:srgbClr val="E06F17"/>
                  </a:solidFill>
                  <a:latin typeface="Myriad Pro" panose="020B0503030403020204"/>
                </a:rPr>
                <a:t> sur son </a:t>
              </a:r>
              <a:r>
                <a:rPr lang="en-US" noProof="1">
                  <a:solidFill>
                    <a:srgbClr val="E06F17"/>
                  </a:solidFill>
                  <a:latin typeface="Myriad Pro" panose="020B0503030403020204"/>
                </a:rPr>
                <a:t>compte</a:t>
              </a:r>
              <a:r>
                <a:rPr dirty="0">
                  <a:solidFill>
                    <a:srgbClr val="E06F17"/>
                  </a:solidFill>
                  <a:latin typeface="Myriad Pro" panose="020B0503030403020204"/>
                </a:rPr>
                <a:t>, pour le </a:t>
              </a:r>
              <a:r>
                <a:rPr lang="en-US" noProof="1">
                  <a:solidFill>
                    <a:srgbClr val="E06F17"/>
                  </a:solidFill>
                  <a:latin typeface="Myriad Pro" panose="020B0503030403020204"/>
                </a:rPr>
                <a:t>paiement</a:t>
              </a:r>
              <a:r>
                <a:rPr dirty="0">
                  <a:solidFill>
                    <a:srgbClr val="E06F17"/>
                  </a:solidFill>
                  <a:latin typeface="Myriad Pro" panose="020B0503030403020204"/>
                </a:rPr>
                <a:t> d’un </a:t>
              </a:r>
              <a:r>
                <a:rPr lang="en-US" noProof="1">
                  <a:solidFill>
                    <a:srgbClr val="E06F17"/>
                  </a:solidFill>
                  <a:latin typeface="Myriad Pro" panose="020B0503030403020204"/>
                </a:rPr>
                <a:t>chèque</a:t>
              </a:r>
              <a:r>
                <a:rPr lang="fr-FR" dirty="0">
                  <a:solidFill>
                    <a:srgbClr val="E06F17"/>
                  </a:solidFill>
                  <a:latin typeface="Myriad Pro" panose="020B0503030403020204"/>
                </a:rPr>
                <a:t>, </a:t>
              </a:r>
              <a:r>
                <a:rPr dirty="0">
                  <a:solidFill>
                    <a:srgbClr val="E06F17"/>
                  </a:solidFill>
                  <a:latin typeface="Myriad Pro" panose="020B0503030403020204"/>
                </a:rPr>
                <a:t>d’un </a:t>
              </a:r>
              <a:r>
                <a:rPr lang="en-US" noProof="1">
                  <a:solidFill>
                    <a:srgbClr val="E06F17"/>
                  </a:solidFill>
                  <a:latin typeface="Myriad Pro" panose="020B0503030403020204"/>
                </a:rPr>
                <a:t>prélèvement</a:t>
              </a:r>
              <a:r>
                <a:rPr lang="fr-FR" dirty="0">
                  <a:solidFill>
                    <a:srgbClr val="E06F17"/>
                  </a:solidFill>
                  <a:latin typeface="Myriad Pro" panose="020B0503030403020204"/>
                </a:rPr>
                <a:t>, d’un virement</a:t>
              </a:r>
              <a:r>
                <a:rPr dirty="0">
                  <a:solidFill>
                    <a:srgbClr val="E06F17"/>
                  </a:solidFill>
                  <a:latin typeface="Myriad Pro" panose="020B0503030403020204"/>
                </a:rPr>
                <a:t> ?</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44" y="3658775"/>
              <a:ext cx="296930" cy="296930"/>
            </a:xfrm>
            <a:prstGeom prst="rect">
              <a:avLst/>
            </a:prstGeom>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SECONDE PARTIE</a:t>
            </a:r>
          </a:p>
        </p:txBody>
      </p:sp>
      <p:sp>
        <p:nvSpPr>
          <p:cNvPr id="8" name="ZoneTexte 2"/>
          <p:cNvSpPr txBox="1"/>
          <p:nvPr/>
        </p:nvSpPr>
        <p:spPr>
          <a:xfrm>
            <a:off x="1475656" y="3112186"/>
            <a:ext cx="6192688"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financière</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8507628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15</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5" name="Image 4">
            <a:hlinkClick r:id="rId4"/>
          </p:cNvPr>
          <p:cNvPicPr>
            <a:picLocks noChangeAspect="1"/>
          </p:cNvPicPr>
          <p:nvPr/>
        </p:nvPicPr>
        <p:blipFill>
          <a:blip r:embed="rId5"/>
          <a:stretch>
            <a:fillRect/>
          </a:stretch>
        </p:blipFill>
        <p:spPr>
          <a:xfrm>
            <a:off x="1164128" y="1421683"/>
            <a:ext cx="7183122" cy="3776270"/>
          </a:xfrm>
          <a:prstGeom prst="rect">
            <a:avLst/>
          </a:prstGeom>
        </p:spPr>
      </p:pic>
    </p:spTree>
    <p:extLst>
      <p:ext uri="{BB962C8B-B14F-4D97-AF65-F5344CB8AC3E}">
        <p14:creationId xmlns:p14="http://schemas.microsoft.com/office/powerpoint/2010/main" val="24792729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071734" y="3559229"/>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5" name="Que peux-tu faire avec cet argent ?"/>
          <p:cNvSpPr txBox="1"/>
          <p:nvPr/>
        </p:nvSpPr>
        <p:spPr>
          <a:xfrm>
            <a:off x="899592" y="2665587"/>
            <a:ext cx="7920879" cy="14988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Que peux-tu faire avec de l’argent dont tu n’as pas besoin  pour tes dépenses  habituelles ?</a:t>
            </a:r>
          </a:p>
          <a:p>
            <a:r>
              <a:rPr lang="fr-FR" dirty="0">
                <a:solidFill>
                  <a:srgbClr val="213B76"/>
                </a:solidFill>
                <a:latin typeface="Myriad Pro" panose="020B0503030403020204"/>
              </a:rPr>
              <a:t> </a:t>
            </a:r>
          </a:p>
        </p:txBody>
      </p:sp>
      <p:sp>
        <p:nvSpPr>
          <p:cNvPr id="23" name="- le laisser sur ton compte ;"/>
          <p:cNvSpPr txBox="1"/>
          <p:nvPr/>
        </p:nvSpPr>
        <p:spPr>
          <a:xfrm>
            <a:off x="989508" y="3763779"/>
            <a:ext cx="7512688" cy="981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pPr marL="342900" indent="-342900">
              <a:buFont typeface="Arial" panose="020B0604020202020204" pitchFamily="34" charset="0"/>
              <a:buChar char="•"/>
            </a:pPr>
            <a:r>
              <a:rPr lang="fr-FR" sz="2200" b="0" dirty="0">
                <a:solidFill>
                  <a:srgbClr val="213B76"/>
                </a:solidFill>
                <a:latin typeface="Myriad Pro" panose="020B0503030403020204"/>
              </a:rPr>
              <a:t>Le dépenser </a:t>
            </a:r>
          </a:p>
          <a:p>
            <a:pPr marL="342900" indent="-342900">
              <a:buFont typeface="Arial" panose="020B0604020202020204" pitchFamily="34" charset="0"/>
              <a:buChar char="•"/>
            </a:pPr>
            <a:r>
              <a:rPr lang="fr-FR" sz="2200" b="0" dirty="0">
                <a:solidFill>
                  <a:srgbClr val="213B76"/>
                </a:solidFill>
                <a:latin typeface="Myriad Pro" panose="020B0503030403020204"/>
              </a:rPr>
              <a:t>L’épargner. Pourquoi est-il utile d’épargner ? </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16</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2" name="ZoneTexte 1"/>
          <p:cNvSpPr txBox="1"/>
          <p:nvPr/>
        </p:nvSpPr>
        <p:spPr>
          <a:xfrm>
            <a:off x="346808" y="1756233"/>
            <a:ext cx="842954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Trouve d’autres mots qui veulent dire la même chose</a:t>
            </a:r>
            <a:endParaRPr kumimoji="0" lang="fr-FR" sz="2800" b="1" i="0" u="none" strike="noStrike" cap="none" spc="0" normalizeH="0" baseline="0" dirty="0">
              <a:ln>
                <a:noFill/>
              </a:ln>
              <a:solidFill>
                <a:srgbClr val="000000"/>
              </a:solidFill>
              <a:effectLst/>
              <a:uFillTx/>
              <a:sym typeface="Helvetica"/>
            </a:endParaRPr>
          </a:p>
        </p:txBody>
      </p:sp>
      <p:sp>
        <p:nvSpPr>
          <p:cNvPr id="4" name="ZoneTexte 3"/>
          <p:cNvSpPr txBox="1"/>
          <p:nvPr/>
        </p:nvSpPr>
        <p:spPr>
          <a:xfrm>
            <a:off x="0" y="5174760"/>
            <a:ext cx="9123167"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fr-FR" sz="2000" dirty="0">
                <a:solidFill>
                  <a:srgbClr val="213B76"/>
                </a:solidFill>
                <a:latin typeface="Myriad Pro" panose="020B0503030403020204"/>
              </a:rPr>
              <a:t>Par exemple, pour faire face à un imprévu (précaution) ou financer un projet</a:t>
            </a:r>
          </a:p>
        </p:txBody>
      </p:sp>
      <p:pic>
        <p:nvPicPr>
          <p:cNvPr id="16" name="Image 15"/>
          <p:cNvPicPr>
            <a:picLocks noChangeAspect="1"/>
          </p:cNvPicPr>
          <p:nvPr/>
        </p:nvPicPr>
        <p:blipFill>
          <a:blip r:embed="rId5"/>
          <a:stretch>
            <a:fillRect/>
          </a:stretch>
        </p:blipFill>
        <p:spPr>
          <a:xfrm>
            <a:off x="229980" y="2782390"/>
            <a:ext cx="541999" cy="552211"/>
          </a:xfrm>
          <a:prstGeom prst="rect">
            <a:avLst/>
          </a:prstGeom>
        </p:spPr>
      </p:pic>
    </p:spTree>
    <p:extLst>
      <p:ext uri="{BB962C8B-B14F-4D97-AF65-F5344CB8AC3E}">
        <p14:creationId xmlns:p14="http://schemas.microsoft.com/office/powerpoint/2010/main" val="395772992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3" descr="Picture 3"/>
          <p:cNvPicPr>
            <a:picLocks noChangeAspect="1"/>
          </p:cNvPicPr>
          <p:nvPr/>
        </p:nvPicPr>
        <p:blipFill>
          <a:blip r:embed="rId3"/>
          <a:stretch>
            <a:fillRect/>
          </a:stretch>
        </p:blipFill>
        <p:spPr>
          <a:xfrm>
            <a:off x="7233420" y="101319"/>
            <a:ext cx="1268776" cy="1268776"/>
          </a:xfrm>
          <a:prstGeom prst="rect">
            <a:avLst/>
          </a:prstGeom>
          <a:ln w="12700">
            <a:miter lim="400000"/>
          </a:ln>
        </p:spPr>
      </p:pic>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latin typeface="Myriad Pro" panose="020B0503030403020204"/>
            </a:endParaRPr>
          </a:p>
        </p:txBody>
      </p:sp>
      <p:sp>
        <p:nvSpPr>
          <p:cNvPr id="483" name="- le placer dans un produit financier (épargne)"/>
          <p:cNvSpPr txBox="1"/>
          <p:nvPr/>
        </p:nvSpPr>
        <p:spPr>
          <a:xfrm>
            <a:off x="1288870" y="3126962"/>
            <a:ext cx="7927807" cy="49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200" b="0" dirty="0">
                <a:solidFill>
                  <a:srgbClr val="213B76"/>
                </a:solidFill>
                <a:latin typeface="Myriad Pro" panose="020B0503030403020204"/>
              </a:rPr>
              <a:t>Il faut faire attention à bien choisir car ils sont très différents    </a:t>
            </a:r>
          </a:p>
        </p:txBody>
      </p:sp>
      <p:sp>
        <p:nvSpPr>
          <p:cNvPr id="486" name="risqué mais qui peut rapporter plus"/>
          <p:cNvSpPr txBox="1"/>
          <p:nvPr/>
        </p:nvSpPr>
        <p:spPr>
          <a:xfrm>
            <a:off x="1262044" y="2190324"/>
            <a:ext cx="8964488"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200" b="0" dirty="0">
                <a:solidFill>
                  <a:srgbClr val="213B76"/>
                </a:solidFill>
                <a:latin typeface="Myriad Pro" panose="020B0503030403020204"/>
              </a:rPr>
              <a:t>Il existe de  nombreux produits pour placer son épargne.</a:t>
            </a:r>
          </a:p>
        </p:txBody>
      </p:sp>
      <p:sp>
        <p:nvSpPr>
          <p:cNvPr id="12" name="Text Box 2"/>
          <p:cNvSpPr txBox="1">
            <a:spLocks/>
          </p:cNvSpPr>
          <p:nvPr/>
        </p:nvSpPr>
        <p:spPr>
          <a:xfrm>
            <a:off x="158679" y="129924"/>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ÉPARGNER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4"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17</a:t>
            </a:fld>
            <a:endParaRPr lang="fr-FR" dirty="0">
              <a:solidFill>
                <a:srgbClr val="213B76"/>
              </a:solidFill>
              <a:latin typeface="Myriad Pro" panose="020B0503030403020204"/>
            </a:endParaRP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ZoneTexte 2"/>
          <p:cNvSpPr txBox="1"/>
          <p:nvPr/>
        </p:nvSpPr>
        <p:spPr>
          <a:xfrm>
            <a:off x="1289974" y="4129517"/>
            <a:ext cx="7225692"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fr-FR" sz="2000" dirty="0">
                <a:solidFill>
                  <a:srgbClr val="213B76"/>
                </a:solidFill>
                <a:latin typeface="Myriad Pro" panose="020B0503030403020204"/>
              </a:rPr>
              <a:t>Et attention aux propositions « </a:t>
            </a:r>
            <a:r>
              <a:rPr lang="fr-FR" sz="2000" i="1" dirty="0">
                <a:solidFill>
                  <a:srgbClr val="213B76"/>
                </a:solidFill>
                <a:latin typeface="Myriad Pro" panose="020B0503030403020204"/>
              </a:rPr>
              <a:t>trop belles pour être honnêtes</a:t>
            </a:r>
            <a:r>
              <a:rPr lang="fr-FR" sz="2000" dirty="0">
                <a:solidFill>
                  <a:srgbClr val="213B76"/>
                </a:solidFill>
                <a:latin typeface="Myriad Pro" panose="020B0503030403020204"/>
              </a:rPr>
              <a:t> »</a:t>
            </a:r>
          </a:p>
          <a:p>
            <a:r>
              <a:rPr lang="fr-FR" sz="2000" dirty="0">
                <a:solidFill>
                  <a:srgbClr val="213B76"/>
                </a:solidFill>
                <a:latin typeface="Myriad Pro" panose="020B0503030403020204"/>
              </a:rPr>
              <a:t>(arnaques) ! </a:t>
            </a:r>
          </a:p>
        </p:txBody>
      </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177" y="3251253"/>
            <a:ext cx="262994" cy="262994"/>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331" y="2317839"/>
            <a:ext cx="262994" cy="262994"/>
          </a:xfrm>
          <a:prstGeom prst="rect">
            <a:avLst/>
          </a:prstGeom>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306" y="4194729"/>
            <a:ext cx="262994" cy="262994"/>
          </a:xfrm>
          <a:prstGeom prst="rect">
            <a:avLst/>
          </a:prstGeom>
        </p:spPr>
      </p:pic>
      <p:sp>
        <p:nvSpPr>
          <p:cNvPr id="16" name="ZoneTexte 15"/>
          <p:cNvSpPr txBox="1"/>
          <p:nvPr/>
        </p:nvSpPr>
        <p:spPr>
          <a:xfrm>
            <a:off x="1288870" y="1178828"/>
            <a:ext cx="334802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algn="ctr"/>
            <a:r>
              <a:rPr lang="fr-FR" sz="2800" b="1" dirty="0">
                <a:solidFill>
                  <a:srgbClr val="213B76"/>
                </a:solidFill>
                <a:latin typeface="Myriad Pro" panose="020B0503030403020204"/>
              </a:rPr>
              <a:t>Points de vigilance</a:t>
            </a:r>
            <a:endParaRPr kumimoji="0" lang="fr-FR" sz="2800" b="1" i="0" u="none" strike="noStrike" cap="none" spc="0" normalizeH="0" baseline="0" dirty="0">
              <a:ln>
                <a:noFill/>
              </a:ln>
              <a:solidFill>
                <a:srgbClr val="000000"/>
              </a:solidFill>
              <a:effectLst/>
              <a:uFillTx/>
              <a:sym typeface="Helvetica"/>
            </a:endParaRPr>
          </a:p>
        </p:txBody>
      </p:sp>
    </p:spTree>
    <p:extLst>
      <p:ext uri="{BB962C8B-B14F-4D97-AF65-F5344CB8AC3E}">
        <p14:creationId xmlns:p14="http://schemas.microsoft.com/office/powerpoint/2010/main" val="405587911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18</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971600" y="1484784"/>
            <a:ext cx="7093897" cy="3761605"/>
          </a:xfrm>
          <a:prstGeom prst="rect">
            <a:avLst/>
          </a:prstGeom>
        </p:spPr>
      </p:pic>
    </p:spTree>
    <p:extLst>
      <p:ext uri="{BB962C8B-B14F-4D97-AF65-F5344CB8AC3E}">
        <p14:creationId xmlns:p14="http://schemas.microsoft.com/office/powerpoint/2010/main" val="689492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p:cNvSpPr txBox="1"/>
          <p:nvPr/>
        </p:nvSpPr>
        <p:spPr>
          <a:xfrm>
            <a:off x="749299" y="439737"/>
            <a:ext cx="7135070"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latin typeface="Myriad Pro" panose="020B0503030403020204"/>
              <a:sym typeface="Helvetica"/>
            </a:endParaRPr>
          </a:p>
        </p:txBody>
      </p:sp>
      <p:sp>
        <p:nvSpPr>
          <p:cNvPr id="6" name="Rectangle 5"/>
          <p:cNvSpPr/>
          <p:nvPr/>
        </p:nvSpPr>
        <p:spPr>
          <a:xfrm>
            <a:off x="433472" y="1192119"/>
            <a:ext cx="7594912" cy="523220"/>
          </a:xfrm>
          <a:prstGeom prst="rect">
            <a:avLst/>
          </a:prstGeom>
        </p:spPr>
        <p:txBody>
          <a:bodyPr wrap="square">
            <a:spAutoFit/>
          </a:bodyPr>
          <a:lstStyle/>
          <a:p>
            <a:pPr algn="ctr"/>
            <a:r>
              <a:rPr lang="fr-FR" sz="2800" b="1" dirty="0">
                <a:solidFill>
                  <a:srgbClr val="213B76"/>
                </a:solidFill>
                <a:latin typeface="Myriad Pro" panose="020B0503030403020204"/>
                <a:ea typeface="Arial"/>
                <a:cs typeface="Arial"/>
                <a:sym typeface="Arial"/>
              </a:rPr>
              <a:t>Selon toi, que signifie « </a:t>
            </a:r>
            <a:r>
              <a:rPr lang="fr-FR" sz="2800" b="1" dirty="0">
                <a:solidFill>
                  <a:srgbClr val="E06F17"/>
                </a:solidFill>
                <a:latin typeface="Myriad Pro" panose="020B0503030403020204"/>
                <a:ea typeface="Arial"/>
                <a:cs typeface="Arial"/>
                <a:sym typeface="Arial"/>
              </a:rPr>
              <a:t>taux d’intérêt </a:t>
            </a:r>
            <a:r>
              <a:rPr lang="fr-FR" sz="2800" b="1" dirty="0">
                <a:solidFill>
                  <a:srgbClr val="213B76"/>
                </a:solidFill>
                <a:latin typeface="Myriad Pro" panose="020B0503030403020204"/>
                <a:ea typeface="Arial"/>
                <a:cs typeface="Arial"/>
                <a:sym typeface="Arial"/>
              </a:rPr>
              <a:t>» ? </a:t>
            </a:r>
          </a:p>
        </p:txBody>
      </p:sp>
      <p:sp>
        <p:nvSpPr>
          <p:cNvPr id="13"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sym typeface="Helvetica"/>
              </a:rPr>
              <a:t>QU’EST-CE QU’UN TAUX D’INTÉRÊT ?</a:t>
            </a: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19</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2" name="Rectangle 11"/>
          <p:cNvSpPr/>
          <p:nvPr/>
        </p:nvSpPr>
        <p:spPr>
          <a:xfrm>
            <a:off x="749299" y="3817209"/>
            <a:ext cx="8281418" cy="2308324"/>
          </a:xfrm>
          <a:prstGeom prst="rect">
            <a:avLst/>
          </a:prstGeom>
        </p:spPr>
        <p:txBody>
          <a:bodyPr wrap="square">
            <a:spAutoFit/>
          </a:bodyPr>
          <a:lstStyle/>
          <a:p>
            <a:r>
              <a:rPr lang="fr-FR" sz="2400" b="1" i="1" dirty="0">
                <a:solidFill>
                  <a:srgbClr val="E06F17"/>
                </a:solidFill>
                <a:latin typeface="Myriad Pro" panose="020B0503030403020204"/>
                <a:ea typeface="Arial"/>
                <a:cs typeface="Arial"/>
              </a:rPr>
              <a:t>Question : </a:t>
            </a:r>
          </a:p>
          <a:p>
            <a:r>
              <a:rPr lang="fr-FR" sz="2400" dirty="0">
                <a:solidFill>
                  <a:srgbClr val="E06F17"/>
                </a:solidFill>
                <a:latin typeface="Myriad Pro" panose="020B0503030403020204"/>
                <a:ea typeface="Arial"/>
                <a:cs typeface="Arial"/>
              </a:rPr>
              <a:t>200 euros sont placés pendant 1 an </a:t>
            </a:r>
          </a:p>
          <a:p>
            <a:r>
              <a:rPr lang="fr-FR" sz="2400" dirty="0">
                <a:solidFill>
                  <a:srgbClr val="E06F17"/>
                </a:solidFill>
                <a:latin typeface="Myriad Pro" panose="020B0503030403020204"/>
                <a:ea typeface="Arial"/>
                <a:cs typeface="Arial"/>
              </a:rPr>
              <a:t>sur un livret jeune à 2% par an.  </a:t>
            </a:r>
          </a:p>
          <a:p>
            <a:r>
              <a:rPr lang="fr-FR" sz="2400" dirty="0">
                <a:solidFill>
                  <a:srgbClr val="E06F17"/>
                </a:solidFill>
                <a:latin typeface="Myriad Pro" panose="020B0503030403020204"/>
                <a:ea typeface="Arial"/>
                <a:cs typeface="Arial"/>
              </a:rPr>
              <a:t>À la fin de l’année, quelle somme y </a:t>
            </a:r>
            <a:r>
              <a:rPr lang="en-US" sz="2400" noProof="1">
                <a:solidFill>
                  <a:srgbClr val="E06F17"/>
                </a:solidFill>
                <a:latin typeface="Myriad Pro" panose="020B0503030403020204"/>
                <a:ea typeface="Arial"/>
                <a:cs typeface="Arial"/>
              </a:rPr>
              <a:t>aura-t-il</a:t>
            </a:r>
            <a:r>
              <a:rPr lang="fr-FR" sz="2400" dirty="0">
                <a:solidFill>
                  <a:srgbClr val="E06F17"/>
                </a:solidFill>
                <a:latin typeface="Myriad Pro" panose="020B0503030403020204"/>
                <a:ea typeface="Arial"/>
                <a:cs typeface="Arial"/>
              </a:rPr>
              <a:t> sur le livret ?</a:t>
            </a:r>
          </a:p>
          <a:p>
            <a:endParaRPr lang="fr-FR" sz="2400" dirty="0">
              <a:solidFill>
                <a:srgbClr val="E06F17"/>
              </a:solidFill>
              <a:latin typeface="Myriad Pro" panose="020B0503030403020204"/>
              <a:ea typeface="Arial"/>
              <a:cs typeface="Arial"/>
            </a:endParaRPr>
          </a:p>
          <a:p>
            <a:r>
              <a:rPr lang="fr-FR" sz="2400" b="1" dirty="0">
                <a:solidFill>
                  <a:srgbClr val="E06F17"/>
                </a:solidFill>
                <a:latin typeface="Myriad Pro" panose="020B0503030403020204"/>
                <a:ea typeface="Arial"/>
                <a:cs typeface="Arial"/>
              </a:rPr>
              <a:t>Et au bout de deux ans ?</a:t>
            </a:r>
          </a:p>
        </p:txBody>
      </p:sp>
      <p:grpSp>
        <p:nvGrpSpPr>
          <p:cNvPr id="18" name="Groupe 17"/>
          <p:cNvGrpSpPr/>
          <p:nvPr/>
        </p:nvGrpSpPr>
        <p:grpSpPr>
          <a:xfrm>
            <a:off x="420574" y="2083274"/>
            <a:ext cx="8543914" cy="1569660"/>
            <a:chOff x="420574" y="2083274"/>
            <a:chExt cx="8543914" cy="1569660"/>
          </a:xfrm>
        </p:grpSpPr>
        <p:sp>
          <p:nvSpPr>
            <p:cNvPr id="10" name="Rectangle 9"/>
            <p:cNvSpPr/>
            <p:nvPr/>
          </p:nvSpPr>
          <p:spPr>
            <a:xfrm>
              <a:off x="746060" y="2083274"/>
              <a:ext cx="8218428" cy="1569660"/>
            </a:xfrm>
            <a:prstGeom prst="rect">
              <a:avLst/>
            </a:prstGeom>
          </p:spPr>
          <p:txBody>
            <a:bodyPr wrap="square">
              <a:spAutoFit/>
            </a:bodyPr>
            <a:lstStyle/>
            <a:p>
              <a:r>
                <a:rPr lang="fr-FR" sz="2400" b="1" i="1" dirty="0">
                  <a:solidFill>
                    <a:srgbClr val="213B76"/>
                  </a:solidFill>
                  <a:latin typeface="Myriad Pro" panose="020B0503030403020204"/>
                  <a:cs typeface="Arial"/>
                  <a:sym typeface="Arial"/>
                </a:rPr>
                <a:t>Exemples :</a:t>
              </a:r>
            </a:p>
            <a:p>
              <a:r>
                <a:rPr lang="fr-FR" sz="2400" dirty="0">
                  <a:solidFill>
                    <a:srgbClr val="213B76"/>
                  </a:solidFill>
                  <a:latin typeface="Myriad Pro" panose="020B0503030403020204"/>
                  <a:cs typeface="Arial"/>
                  <a:sym typeface="Arial"/>
                </a:rPr>
                <a:t>Sur un livret d’épargne, l’argent placé rapporte des intérêts.</a:t>
              </a:r>
            </a:p>
            <a:p>
              <a:r>
                <a:rPr lang="fr-FR" sz="2400" dirty="0">
                  <a:solidFill>
                    <a:srgbClr val="213B76"/>
                  </a:solidFill>
                  <a:latin typeface="Myriad Pro" panose="020B0503030403020204"/>
                  <a:ea typeface="Arial"/>
                  <a:cs typeface="Arial"/>
                  <a:sym typeface="Arial"/>
                </a:rPr>
                <a:t>Si la banque prête de l’argent (crédit), on doit lui payer des intérêts.</a:t>
              </a: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574" y="2200483"/>
              <a:ext cx="262994" cy="262994"/>
            </a:xfrm>
            <a:prstGeom prst="rect">
              <a:avLst/>
            </a:prstGeom>
          </p:spPr>
        </p:pic>
      </p:grpSp>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8471" y="3658152"/>
            <a:ext cx="725433" cy="725433"/>
          </a:xfrm>
          <a:prstGeom prst="rect">
            <a:avLst/>
          </a:prstGeom>
        </p:spPr>
      </p:pic>
      <p:pic>
        <p:nvPicPr>
          <p:cNvPr id="21" name="Image 20"/>
          <p:cNvPicPr>
            <a:picLocks noChangeAspect="1"/>
          </p:cNvPicPr>
          <p:nvPr/>
        </p:nvPicPr>
        <p:blipFill>
          <a:blip r:embed="rId6"/>
          <a:stretch>
            <a:fillRect/>
          </a:stretch>
        </p:blipFill>
        <p:spPr>
          <a:xfrm>
            <a:off x="141569" y="3831374"/>
            <a:ext cx="541999" cy="552211"/>
          </a:xfrm>
          <a:prstGeom prst="rect">
            <a:avLst/>
          </a:prstGeom>
        </p:spPr>
      </p:pic>
    </p:spTree>
    <p:extLst>
      <p:ext uri="{BB962C8B-B14F-4D97-AF65-F5344CB8AC3E}">
        <p14:creationId xmlns:p14="http://schemas.microsoft.com/office/powerpoint/2010/main" val="2671808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2"/>
          <p:cNvSpPr txBox="1"/>
          <p:nvPr/>
        </p:nvSpPr>
        <p:spPr>
          <a:xfrm>
            <a:off x="1475656" y="1672858"/>
            <a:ext cx="6192688" cy="7078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4000" dirty="0">
                <a:solidFill>
                  <a:srgbClr val="213B76"/>
                </a:solidFill>
                <a:latin typeface="Myriad Pro"/>
              </a:rPr>
              <a:t>PREMIÈRE PARTIE</a:t>
            </a:r>
          </a:p>
        </p:txBody>
      </p:sp>
      <p:sp>
        <p:nvSpPr>
          <p:cNvPr id="8" name="ZoneTexte 2"/>
          <p:cNvSpPr txBox="1"/>
          <p:nvPr/>
        </p:nvSpPr>
        <p:spPr>
          <a:xfrm>
            <a:off x="1475656" y="3112186"/>
            <a:ext cx="6192688" cy="14465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1200" b="1">
                <a:solidFill>
                  <a:srgbClr val="005493"/>
                </a:solidFill>
                <a:latin typeface="Arial"/>
                <a:ea typeface="Arial"/>
                <a:cs typeface="Arial"/>
                <a:sym typeface="Arial"/>
              </a:defRPr>
            </a:lvl1pPr>
          </a:lstStyle>
          <a:p>
            <a:pPr algn="ctr"/>
            <a:r>
              <a:rPr lang="fr-FR" sz="3200" b="0" dirty="0">
                <a:solidFill>
                  <a:srgbClr val="213B76"/>
                </a:solidFill>
                <a:latin typeface="Myriad Pro" panose="020B0503030403020204"/>
              </a:rPr>
              <a:t>Éducation budgétaire</a:t>
            </a:r>
          </a:p>
          <a:p>
            <a:pPr algn="ctr"/>
            <a:endParaRPr lang="fr-FR" sz="3200" b="0" dirty="0">
              <a:solidFill>
                <a:srgbClr val="213B76"/>
              </a:solidFill>
              <a:latin typeface="Myriad Pro" panose="020B0503030403020204"/>
            </a:endParaRPr>
          </a:p>
          <a:p>
            <a:pPr algn="ctr"/>
            <a:r>
              <a:rPr lang="fr-FR" sz="2400" b="0" dirty="0">
                <a:solidFill>
                  <a:srgbClr val="213B76"/>
                </a:solidFill>
                <a:latin typeface="Myriad Pro" panose="020B0503030403020204"/>
              </a:rPr>
              <a:t>et compte bancaire </a:t>
            </a:r>
          </a:p>
        </p:txBody>
      </p:sp>
      <p:cxnSp>
        <p:nvCxnSpPr>
          <p:cNvPr id="11" name="Connecteur droit 10"/>
          <p:cNvCxnSpPr/>
          <p:nvPr/>
        </p:nvCxnSpPr>
        <p:spPr>
          <a:xfrm>
            <a:off x="3635896" y="2780928"/>
            <a:ext cx="1872208" cy="0"/>
          </a:xfrm>
          <a:prstGeom prst="line">
            <a:avLst/>
          </a:prstGeom>
          <a:noFill/>
          <a:ln w="25400" cap="flat">
            <a:solidFill>
              <a:srgbClr val="213B76"/>
            </a:solidFill>
            <a:prstDash val="solid"/>
            <a:roun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696032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20</a:t>
            </a:fld>
            <a:endParaRPr lang="fr-FR" dirty="0"/>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1296510" y="1238768"/>
            <a:ext cx="6754409" cy="4142099"/>
          </a:xfrm>
          <a:prstGeom prst="rect">
            <a:avLst/>
          </a:prstGeom>
        </p:spPr>
      </p:pic>
      <p:sp>
        <p:nvSpPr>
          <p:cNvPr id="11"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a:solidFill>
                  <a:srgbClr val="213B76"/>
                </a:solidFill>
              </a:rPr>
              <a:t>QU’EST-CE QU’UN CREDIT ?  </a:t>
            </a:r>
          </a:p>
        </p:txBody>
      </p:sp>
    </p:spTree>
    <p:extLst>
      <p:ext uri="{BB962C8B-B14F-4D97-AF65-F5344CB8AC3E}">
        <p14:creationId xmlns:p14="http://schemas.microsoft.com/office/powerpoint/2010/main" val="37653680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21</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a:solidFill>
                  <a:srgbClr val="213B76"/>
                </a:solidFill>
              </a:rPr>
              <a:t>QU’EST-CE QU’UN CREDIT ?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5" name="Que peux-tu faire avec cet argent ?"/>
          <p:cNvSpPr txBox="1"/>
          <p:nvPr/>
        </p:nvSpPr>
        <p:spPr>
          <a:xfrm>
            <a:off x="371653" y="1699454"/>
            <a:ext cx="8400694"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dirty="0"/>
              <a:t>Trouve deux autres mots qui veulent dire la même chose</a:t>
            </a:r>
          </a:p>
        </p:txBody>
      </p:sp>
      <p:sp>
        <p:nvSpPr>
          <p:cNvPr id="486" name="risqué mais qui peut rapporter plus"/>
          <p:cNvSpPr txBox="1"/>
          <p:nvPr/>
        </p:nvSpPr>
        <p:spPr>
          <a:xfrm>
            <a:off x="371653" y="2830612"/>
            <a:ext cx="8740504" cy="3431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r>
              <a:rPr lang="fr-FR" sz="2000" dirty="0"/>
              <a:t>Souscrire un crédit, c’est se faire prêter une somme d’argent.</a:t>
            </a:r>
          </a:p>
          <a:p>
            <a:endParaRPr lang="fr-FR" sz="2000" dirty="0"/>
          </a:p>
          <a:p>
            <a:r>
              <a:rPr lang="fr-FR" sz="2000" dirty="0"/>
              <a:t>Il faudra rembourser la somme empruntée (le capital) + des intérêts (le prix du crédit). </a:t>
            </a:r>
          </a:p>
          <a:p>
            <a:r>
              <a:rPr lang="fr-FR" sz="2000" i="1" dirty="0">
                <a:solidFill>
                  <a:srgbClr val="FF0000"/>
                </a:solidFill>
              </a:rPr>
              <a:t>Exemple : quelqu’un emprunte 100 euros sur un an, à un taux d’intérêt de 5%. Combien devra-t-il rembourser à la fin de l’année ? </a:t>
            </a:r>
          </a:p>
          <a:p>
            <a:endParaRPr lang="fr-FR" sz="2000" i="1" dirty="0">
              <a:solidFill>
                <a:srgbClr val="FF0000"/>
              </a:solidFill>
            </a:endParaRP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219230004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Espace réservé du numéro de diapositive 1"/>
          <p:cNvSpPr txBox="1">
            <a:spLocks noGrp="1"/>
          </p:cNvSpPr>
          <p:nvPr>
            <p:ph type="sldNum" sz="quarter" idx="4294967295"/>
          </p:nvPr>
        </p:nvSpPr>
        <p:spPr>
          <a:xfrm>
            <a:off x="8515925" y="6401209"/>
            <a:ext cx="170876"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22</a:t>
            </a:fld>
            <a:endParaRPr lang="fr-FR" dirty="0"/>
          </a:p>
        </p:txBody>
      </p:sp>
      <p:sp>
        <p:nvSpPr>
          <p:cNvPr id="480" name="Titre 2"/>
          <p:cNvSpPr txBox="1"/>
          <p:nvPr/>
        </p:nvSpPr>
        <p:spPr>
          <a:xfrm>
            <a:off x="1259632" y="439737"/>
            <a:ext cx="6912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lang="fr-FR" dirty="0">
                <a:solidFill>
                  <a:srgbClr val="213B76"/>
                </a:solidFill>
              </a:rPr>
              <a:t>QU’EST-CE QU’UN CREDIT ?  </a:t>
            </a:r>
          </a:p>
        </p:txBody>
      </p:sp>
      <p:sp>
        <p:nvSpPr>
          <p:cNvPr id="481" name="Espace réservé du pied de page 1"/>
          <p:cNvSpPr txBox="1"/>
          <p:nvPr/>
        </p:nvSpPr>
        <p:spPr>
          <a:xfrm>
            <a:off x="3124200" y="636048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Myriad Pro"/>
                <a:ea typeface="Myriad Pro"/>
                <a:cs typeface="Myriad Pro"/>
                <a:sym typeface="Myriad Pro"/>
              </a:defRPr>
            </a:lvl1pPr>
          </a:lstStyle>
          <a:p>
            <a:r>
              <a:rPr lang="fr-FR" sz="1100" b="0" dirty="0">
                <a:latin typeface="Myriad Pro" panose="020B0503030403020204" pitchFamily="34" charset="0"/>
                <a:cs typeface="Arial" panose="020B0604020202020204" pitchFamily="34" charset="0"/>
              </a:rPr>
              <a:t>Passeport EDUCFI</a:t>
            </a:r>
          </a:p>
        </p:txBody>
      </p:sp>
      <p:sp>
        <p:nvSpPr>
          <p:cNvPr id="482" name="- le laisser sur ton compte ;"/>
          <p:cNvSpPr txBox="1"/>
          <p:nvPr/>
        </p:nvSpPr>
        <p:spPr>
          <a:xfrm>
            <a:off x="1186365" y="3079212"/>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3" name="- le placer dans un produit financier (épargne)"/>
          <p:cNvSpPr txBox="1"/>
          <p:nvPr/>
        </p:nvSpPr>
        <p:spPr>
          <a:xfrm>
            <a:off x="-900608" y="3346975"/>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sp>
        <p:nvSpPr>
          <p:cNvPr id="486" name="risqué mais qui peut rapporter plus"/>
          <p:cNvSpPr txBox="1"/>
          <p:nvPr/>
        </p:nvSpPr>
        <p:spPr>
          <a:xfrm>
            <a:off x="659801" y="1555493"/>
            <a:ext cx="8112429" cy="3582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000" i="1" dirty="0">
              <a:solidFill>
                <a:srgbClr val="FF0000"/>
              </a:solidFill>
            </a:endParaRPr>
          </a:p>
          <a:p>
            <a:r>
              <a:rPr lang="fr-FR" dirty="0"/>
              <a:t>Avant de souscrire un crédit : </a:t>
            </a:r>
          </a:p>
          <a:p>
            <a:endParaRPr lang="fr-FR" sz="2000" dirty="0"/>
          </a:p>
          <a:p>
            <a:pPr marL="342900" indent="-342900">
              <a:buFont typeface="Wingdings" panose="05000000000000000000" pitchFamily="2" charset="2"/>
              <a:buChar char="q"/>
            </a:pPr>
            <a:r>
              <a:rPr lang="fr-FR" sz="2000" dirty="0"/>
              <a:t>Il faut bien réfléchir (</a:t>
            </a:r>
            <a:r>
              <a:rPr lang="fr-FR" sz="2000" u="sng" dirty="0"/>
              <a:t>en a-t-on vraiment besoin ?</a:t>
            </a:r>
            <a:r>
              <a:rPr lang="fr-FR" sz="2000" dirty="0"/>
              <a:t>) </a:t>
            </a:r>
          </a:p>
          <a:p>
            <a:pPr marL="342900" indent="-342900">
              <a:buFont typeface="Wingdings" panose="05000000000000000000" pitchFamily="2" charset="2"/>
              <a:buChar char="q"/>
            </a:pPr>
            <a:endParaRPr lang="fr-FR" sz="2000" dirty="0"/>
          </a:p>
          <a:p>
            <a:pPr marL="342900" indent="-342900">
              <a:buFont typeface="Wingdings" panose="05000000000000000000" pitchFamily="2" charset="2"/>
              <a:buChar char="q"/>
            </a:pPr>
            <a:r>
              <a:rPr lang="fr-FR" sz="2000" dirty="0"/>
              <a:t>Il faut vérifier si on pourra le rembourser sans se mettre en difficultés (attention au surendettement).</a:t>
            </a:r>
          </a:p>
          <a:p>
            <a:endParaRPr lang="fr-FR" sz="2000" dirty="0"/>
          </a:p>
        </p:txBody>
      </p:sp>
      <p:sp>
        <p:nvSpPr>
          <p:cNvPr id="23" name="- le laisser sur ton compte ;"/>
          <p:cNvSpPr txBox="1"/>
          <p:nvPr/>
        </p:nvSpPr>
        <p:spPr>
          <a:xfrm>
            <a:off x="1186365" y="2627044"/>
            <a:ext cx="92394" cy="4612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nSpc>
                <a:spcPct val="120000"/>
              </a:lnSpc>
              <a:spcBef>
                <a:spcPts val="600"/>
              </a:spcBef>
              <a:defRPr sz="2400" b="1">
                <a:solidFill>
                  <a:srgbClr val="002060"/>
                </a:solidFill>
                <a:latin typeface="Arial"/>
                <a:ea typeface="Arial"/>
                <a:cs typeface="Arial"/>
                <a:sym typeface="Arial"/>
              </a:defRPr>
            </a:lvl1pPr>
          </a:lstStyle>
          <a:p>
            <a:endParaRPr lang="fr-FR" sz="2200"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181005285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23</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5" name="Image 4">
            <a:hlinkClick r:id="rId4"/>
          </p:cNvPr>
          <p:cNvPicPr>
            <a:picLocks noChangeAspect="1"/>
          </p:cNvPicPr>
          <p:nvPr/>
        </p:nvPicPr>
        <p:blipFill>
          <a:blip r:embed="rId5"/>
          <a:stretch>
            <a:fillRect/>
          </a:stretch>
        </p:blipFill>
        <p:spPr>
          <a:xfrm>
            <a:off x="827584" y="1484784"/>
            <a:ext cx="7375340" cy="3888432"/>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Image 6" descr="Image 6"/>
          <p:cNvPicPr>
            <a:picLocks noChangeAspect="1"/>
          </p:cNvPicPr>
          <p:nvPr/>
        </p:nvPicPr>
        <p:blipFill>
          <a:blip r:embed="rId3"/>
          <a:stretch>
            <a:fillRect/>
          </a:stretch>
        </p:blipFill>
        <p:spPr>
          <a:xfrm>
            <a:off x="3491880" y="2045090"/>
            <a:ext cx="2262697" cy="2158614"/>
          </a:xfrm>
          <a:prstGeom prst="rect">
            <a:avLst/>
          </a:prstGeom>
          <a:ln w="12700">
            <a:miter lim="400000"/>
          </a:ln>
        </p:spPr>
      </p:pic>
      <p:sp>
        <p:nvSpPr>
          <p:cNvPr id="595" name="Espace réservé du texte 3"/>
          <p:cNvSpPr txBox="1"/>
          <p:nvPr/>
        </p:nvSpPr>
        <p:spPr>
          <a:xfrm>
            <a:off x="234868" y="1257406"/>
            <a:ext cx="4705134"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849312">
              <a:defRPr sz="2200" b="1">
                <a:solidFill>
                  <a:srgbClr val="002060"/>
                </a:solidFill>
                <a:latin typeface="Myriad Pro"/>
                <a:ea typeface="Myriad Pro"/>
                <a:cs typeface="Myriad Pro"/>
                <a:sym typeface="Myriad Pro"/>
              </a:defRPr>
            </a:pPr>
            <a:r>
              <a:rPr lang="fr-FR" sz="2800" dirty="0">
                <a:solidFill>
                  <a:srgbClr val="E06F17"/>
                </a:solidFill>
                <a:latin typeface="Myriad Pro" panose="020B0503030403020204"/>
                <a:cs typeface="Arial" panose="020B0604020202020204" pitchFamily="34" charset="0"/>
              </a:rPr>
              <a:t>L</a:t>
            </a:r>
            <a:r>
              <a:rPr lang="en-US" sz="2800" noProof="1">
                <a:solidFill>
                  <a:srgbClr val="E06F17"/>
                </a:solidFill>
                <a:latin typeface="Myriad Pro" panose="020B0503030403020204"/>
                <a:cs typeface="Arial" panose="020B0604020202020204" pitchFamily="34" charset="0"/>
              </a:rPr>
              <a:t>es</a:t>
            </a:r>
            <a:r>
              <a:rPr sz="2800" dirty="0">
                <a:solidFill>
                  <a:srgbClr val="E06F17"/>
                </a:solidFill>
                <a:latin typeface="Myriad Pro" panose="020B0503030403020204"/>
                <a:cs typeface="Arial" panose="020B0604020202020204" pitchFamily="34" charset="0"/>
              </a:rPr>
              <a:t> billets et les </a:t>
            </a:r>
            <a:r>
              <a:rPr lang="en-US" sz="2800" noProof="1">
                <a:solidFill>
                  <a:srgbClr val="E06F17"/>
                </a:solidFill>
                <a:latin typeface="Myriad Pro" panose="020B0503030403020204"/>
                <a:cs typeface="Arial" panose="020B0604020202020204" pitchFamily="34" charset="0"/>
              </a:rPr>
              <a:t>pièces</a:t>
            </a:r>
          </a:p>
        </p:txBody>
      </p:sp>
      <p:pic>
        <p:nvPicPr>
          <p:cNvPr id="3" name="Image 2"/>
          <p:cNvPicPr>
            <a:picLocks noChangeAspect="1"/>
          </p:cNvPicPr>
          <p:nvPr/>
        </p:nvPicPr>
        <p:blipFill rotWithShape="1">
          <a:blip r:embed="rId4"/>
          <a:srcRect l="27897"/>
          <a:stretch/>
        </p:blipFill>
        <p:spPr>
          <a:xfrm>
            <a:off x="6300192" y="1862643"/>
            <a:ext cx="2504204" cy="2434986"/>
          </a:xfrm>
          <a:prstGeom prst="rect">
            <a:avLst/>
          </a:prstGeom>
        </p:spPr>
      </p:pic>
      <p:sp>
        <p:nvSpPr>
          <p:cNvPr id="2" name="ZoneTexte 1"/>
          <p:cNvSpPr txBox="1"/>
          <p:nvPr/>
        </p:nvSpPr>
        <p:spPr>
          <a:xfrm>
            <a:off x="234868" y="4470934"/>
            <a:ext cx="884151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rPr>
              <a:t>Ce sont les seuls moyens de paiement à avoir cours légal.</a:t>
            </a:r>
          </a:p>
        </p:txBody>
      </p:sp>
      <p:sp>
        <p:nvSpPr>
          <p:cNvPr id="2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24</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 name="Rectangle 3"/>
          <p:cNvSpPr/>
          <p:nvPr/>
        </p:nvSpPr>
        <p:spPr>
          <a:xfrm>
            <a:off x="234868" y="4935365"/>
            <a:ext cx="5051383" cy="1200329"/>
          </a:xfrm>
          <a:prstGeom prst="rect">
            <a:avLst/>
          </a:prstGeom>
        </p:spPr>
        <p:txBody>
          <a:bodyPr wrap="none">
            <a:spAutoFit/>
          </a:bodyPr>
          <a:lstStyle/>
          <a:p>
            <a:r>
              <a:rPr lang="fr-FR" sz="2400" b="1" i="1" dirty="0">
                <a:solidFill>
                  <a:srgbClr val="213B76"/>
                </a:solidFill>
                <a:latin typeface="Myriad Pro" panose="020B0503030403020204"/>
                <a:cs typeface="Arial" panose="020B0604020202020204" pitchFamily="34" charset="0"/>
              </a:rPr>
              <a:t>Exceptions :</a:t>
            </a:r>
          </a:p>
          <a:p>
            <a:pPr marL="342900" indent="-342900">
              <a:buFont typeface="Arial" panose="020B0604020202020204" pitchFamily="34" charset="0"/>
              <a:buChar char="•"/>
            </a:pPr>
            <a:r>
              <a:rPr lang="fr-FR" sz="2400" dirty="0">
                <a:solidFill>
                  <a:srgbClr val="213B76"/>
                </a:solidFill>
                <a:latin typeface="Myriad Pro" panose="020B0503030403020204"/>
              </a:rPr>
              <a:t>Payer avec plus de 50 pièces</a:t>
            </a:r>
          </a:p>
          <a:p>
            <a:pPr marL="342900" indent="-342900">
              <a:buFont typeface="Arial" panose="020B0604020202020204" pitchFamily="34" charset="0"/>
              <a:buChar char="•"/>
            </a:pPr>
            <a:r>
              <a:rPr lang="fr-FR" sz="2400" dirty="0">
                <a:solidFill>
                  <a:srgbClr val="213B76"/>
                </a:solidFill>
                <a:latin typeface="Myriad Pro" panose="020B0503030403020204"/>
              </a:rPr>
              <a:t>Transaction supérieure à 1 000 €</a:t>
            </a:r>
          </a:p>
        </p:txBody>
      </p:sp>
      <p:grpSp>
        <p:nvGrpSpPr>
          <p:cNvPr id="9" name="Groupe 8"/>
          <p:cNvGrpSpPr/>
          <p:nvPr/>
        </p:nvGrpSpPr>
        <p:grpSpPr>
          <a:xfrm>
            <a:off x="503746" y="2328946"/>
            <a:ext cx="2620454" cy="523216"/>
            <a:chOff x="503746" y="2085576"/>
            <a:chExt cx="2620454" cy="523216"/>
          </a:xfrm>
        </p:grpSpPr>
        <p:sp>
          <p:nvSpPr>
            <p:cNvPr id="592" name="Espace réservé du texte 1"/>
            <p:cNvSpPr txBox="1"/>
            <p:nvPr/>
          </p:nvSpPr>
          <p:spPr>
            <a:xfrm>
              <a:off x="1089437" y="2085576"/>
              <a:ext cx="203476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Pratique</a:t>
              </a:r>
              <a:r>
                <a:rPr lang="fr-FR" sz="2800" b="0" dirty="0">
                  <a:latin typeface="Myriad Pro" panose="020B0503030403020204"/>
                </a:rPr>
                <a:t> </a:t>
              </a:r>
            </a:p>
          </p:txBody>
        </p:sp>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2149496"/>
              <a:ext cx="404942" cy="404942"/>
            </a:xfrm>
            <a:prstGeom prst="rect">
              <a:avLst/>
            </a:prstGeom>
          </p:spPr>
        </p:pic>
      </p:grpSp>
      <p:grpSp>
        <p:nvGrpSpPr>
          <p:cNvPr id="8" name="Groupe 7"/>
          <p:cNvGrpSpPr/>
          <p:nvPr/>
        </p:nvGrpSpPr>
        <p:grpSpPr>
          <a:xfrm>
            <a:off x="503746" y="3054519"/>
            <a:ext cx="2074809" cy="523216"/>
            <a:chOff x="503746" y="3054519"/>
            <a:chExt cx="2074809" cy="523216"/>
          </a:xfrm>
        </p:grpSpPr>
        <p:sp>
          <p:nvSpPr>
            <p:cNvPr id="598" name="Espace réservé du texte 1"/>
            <p:cNvSpPr txBox="1"/>
            <p:nvPr/>
          </p:nvSpPr>
          <p:spPr>
            <a:xfrm>
              <a:off x="1089437" y="3054519"/>
              <a:ext cx="1489118"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317500" algn="just" defTabSz="803275">
                <a:spcBef>
                  <a:spcPts val="400"/>
                </a:spcBef>
                <a:defRPr sz="2100" b="1">
                  <a:solidFill>
                    <a:srgbClr val="002060"/>
                  </a:solidFill>
                  <a:latin typeface="Arial"/>
                  <a:ea typeface="Arial"/>
                  <a:cs typeface="Arial"/>
                  <a:sym typeface="Arial"/>
                </a:defRPr>
              </a:lvl1pPr>
            </a:lstStyle>
            <a:p>
              <a:pPr indent="0" algn="l">
                <a:spcBef>
                  <a:spcPts val="0"/>
                </a:spcBef>
              </a:pPr>
              <a:r>
                <a:rPr lang="fr-FR" sz="2800" b="0" dirty="0">
                  <a:solidFill>
                    <a:srgbClr val="213B76"/>
                  </a:solidFill>
                  <a:latin typeface="Myriad Pro" panose="020B0503030403020204"/>
                </a:rPr>
                <a:t>Sûr</a:t>
              </a:r>
              <a:r>
                <a:rPr lang="fr-FR" sz="2800" b="0" dirty="0">
                  <a:latin typeface="Myriad Pro" panose="020B0503030403020204"/>
                </a:rPr>
                <a:t> </a:t>
              </a:r>
            </a:p>
          </p:txBody>
        </p:sp>
        <p:pic>
          <p:nvPicPr>
            <p:cNvPr id="30" name="Imag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746" y="3110344"/>
              <a:ext cx="404942" cy="404942"/>
            </a:xfrm>
            <a:prstGeom prst="rect">
              <a:avLst/>
            </a:prstGeom>
          </p:spPr>
        </p:pic>
      </p:grpSp>
    </p:spTree>
    <p:extLst>
      <p:ext uri="{BB962C8B-B14F-4D97-AF65-F5344CB8AC3E}">
        <p14:creationId xmlns:p14="http://schemas.microsoft.com/office/powerpoint/2010/main" val="206049992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582173" y="1577039"/>
            <a:ext cx="7979655" cy="4780099"/>
            <a:chOff x="609340" y="1559911"/>
            <a:chExt cx="7979655" cy="4780099"/>
          </a:xfrm>
        </p:grpSpPr>
        <p:pic>
          <p:nvPicPr>
            <p:cNvPr id="615" name="Picture 2" descr="Picture 2"/>
            <p:cNvPicPr>
              <a:picLocks noChangeAspect="1"/>
            </p:cNvPicPr>
            <p:nvPr/>
          </p:nvPicPr>
          <p:blipFill>
            <a:blip r:embed="rId3"/>
            <a:srcRect l="7413" t="34387" r="16029" b="34387"/>
            <a:stretch>
              <a:fillRect/>
            </a:stretch>
          </p:blipFill>
          <p:spPr>
            <a:xfrm>
              <a:off x="1475656" y="2188503"/>
              <a:ext cx="6509583" cy="3756244"/>
            </a:xfrm>
            <a:prstGeom prst="rect">
              <a:avLst/>
            </a:prstGeom>
            <a:ln w="12700" cap="flat">
              <a:noFill/>
              <a:miter lim="400000"/>
            </a:ln>
            <a:effectLst/>
          </p:spPr>
        </p:pic>
        <p:grpSp>
          <p:nvGrpSpPr>
            <p:cNvPr id="5" name="Groupe 4"/>
            <p:cNvGrpSpPr/>
            <p:nvPr/>
          </p:nvGrpSpPr>
          <p:grpSpPr>
            <a:xfrm>
              <a:off x="7150194" y="5945894"/>
              <a:ext cx="1438801" cy="394116"/>
              <a:chOff x="6985753" y="6118040"/>
              <a:chExt cx="1438801" cy="394116"/>
            </a:xfrm>
          </p:grpSpPr>
          <p:sp>
            <p:nvSpPr>
              <p:cNvPr id="616" name="Rectangle"/>
              <p:cNvSpPr/>
              <p:nvPr/>
            </p:nvSpPr>
            <p:spPr>
              <a:xfrm>
                <a:off x="6985753" y="6118040"/>
                <a:ext cx="1438801" cy="394116"/>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17" name="Hologramme"/>
              <p:cNvSpPr txBox="1"/>
              <p:nvPr/>
            </p:nvSpPr>
            <p:spPr>
              <a:xfrm>
                <a:off x="6985753" y="6145823"/>
                <a:ext cx="1438801"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Hologramme</a:t>
                </a:r>
              </a:p>
            </p:txBody>
          </p:sp>
        </p:grpSp>
        <p:grpSp>
          <p:nvGrpSpPr>
            <p:cNvPr id="6" name="Groupe 5"/>
            <p:cNvGrpSpPr/>
            <p:nvPr/>
          </p:nvGrpSpPr>
          <p:grpSpPr>
            <a:xfrm>
              <a:off x="2577431" y="5873853"/>
              <a:ext cx="2030428" cy="366529"/>
              <a:chOff x="1922857" y="6118041"/>
              <a:chExt cx="2030428" cy="366529"/>
            </a:xfrm>
          </p:grpSpPr>
          <p:sp>
            <p:nvSpPr>
              <p:cNvPr id="619" name="Rectangle"/>
              <p:cNvSpPr/>
              <p:nvPr/>
            </p:nvSpPr>
            <p:spPr>
              <a:xfrm>
                <a:off x="1922857" y="6118041"/>
                <a:ext cx="2030428" cy="366529"/>
              </a:xfrm>
              <a:prstGeom prst="rect">
                <a:avLst/>
              </a:prstGeom>
              <a:solidFill>
                <a:srgbClr val="FFFFFF"/>
              </a:solid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0" name="Nombre émeraude"/>
              <p:cNvSpPr txBox="1"/>
              <p:nvPr/>
            </p:nvSpPr>
            <p:spPr>
              <a:xfrm>
                <a:off x="1922857" y="6132030"/>
                <a:ext cx="2030428"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Nombre émeraude</a:t>
                </a:r>
              </a:p>
            </p:txBody>
          </p:sp>
        </p:grpSp>
        <p:grpSp>
          <p:nvGrpSpPr>
            <p:cNvPr id="3" name="Groupe 2"/>
            <p:cNvGrpSpPr/>
            <p:nvPr/>
          </p:nvGrpSpPr>
          <p:grpSpPr>
            <a:xfrm>
              <a:off x="3091882" y="1748409"/>
              <a:ext cx="1834902" cy="439559"/>
              <a:chOff x="3233284" y="1953698"/>
              <a:chExt cx="1834902" cy="439559"/>
            </a:xfrm>
          </p:grpSpPr>
          <p:sp>
            <p:nvSpPr>
              <p:cNvPr id="622" name="Rectangle"/>
              <p:cNvSpPr/>
              <p:nvPr/>
            </p:nvSpPr>
            <p:spPr>
              <a:xfrm>
                <a:off x="3233284" y="1953698"/>
                <a:ext cx="1834902"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3" name="Filigrane portrait"/>
              <p:cNvSpPr txBox="1"/>
              <p:nvPr/>
            </p:nvSpPr>
            <p:spPr>
              <a:xfrm>
                <a:off x="3233284" y="2004202"/>
                <a:ext cx="1834902"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Filigrane portrait</a:t>
                </a:r>
              </a:p>
            </p:txBody>
          </p:sp>
        </p:grpSp>
        <p:grpSp>
          <p:nvGrpSpPr>
            <p:cNvPr id="2" name="Groupe 1"/>
            <p:cNvGrpSpPr/>
            <p:nvPr/>
          </p:nvGrpSpPr>
          <p:grpSpPr>
            <a:xfrm>
              <a:off x="609340" y="1730326"/>
              <a:ext cx="1816684" cy="439559"/>
              <a:chOff x="1060138" y="1940999"/>
              <a:chExt cx="1816684" cy="439559"/>
            </a:xfrm>
          </p:grpSpPr>
          <p:sp>
            <p:nvSpPr>
              <p:cNvPr id="625" name="Rectangle"/>
              <p:cNvSpPr/>
              <p:nvPr/>
            </p:nvSpPr>
            <p:spPr>
              <a:xfrm>
                <a:off x="1060138" y="1940999"/>
                <a:ext cx="1816684" cy="439559"/>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703262">
                  <a:spcBef>
                    <a:spcPts val="300"/>
                  </a:spcBef>
                  <a:defRPr>
                    <a:latin typeface="Arial"/>
                    <a:ea typeface="Arial"/>
                    <a:cs typeface="Arial"/>
                    <a:sym typeface="Arial"/>
                  </a:defRPr>
                </a:pPr>
                <a:endParaRPr dirty="0">
                  <a:solidFill>
                    <a:srgbClr val="C92360"/>
                  </a:solidFill>
                  <a:latin typeface="Myriad Pro" panose="020B0503030403020204"/>
                </a:endParaRPr>
              </a:p>
            </p:txBody>
          </p:sp>
          <p:sp>
            <p:nvSpPr>
              <p:cNvPr id="626" name="Marques tactiles"/>
              <p:cNvSpPr txBox="1"/>
              <p:nvPr/>
            </p:nvSpPr>
            <p:spPr>
              <a:xfrm>
                <a:off x="1060138" y="1991503"/>
                <a:ext cx="1816684" cy="3385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defTabSz="703262">
                  <a:spcBef>
                    <a:spcPts val="300"/>
                  </a:spcBef>
                  <a:defRPr sz="1600" b="1">
                    <a:solidFill>
                      <a:srgbClr val="CA2260"/>
                    </a:solidFill>
                    <a:latin typeface="Arial"/>
                    <a:ea typeface="Arial"/>
                    <a:cs typeface="Arial"/>
                    <a:sym typeface="Arial"/>
                  </a:defRPr>
                </a:lvl1pPr>
              </a:lstStyle>
              <a:p>
                <a:pPr algn="ctr"/>
                <a:r>
                  <a:rPr dirty="0">
                    <a:solidFill>
                      <a:srgbClr val="C92360"/>
                    </a:solidFill>
                    <a:latin typeface="Myriad Pro" panose="020B0503030403020204"/>
                  </a:rPr>
                  <a:t>Marques tactiles</a:t>
                </a:r>
              </a:p>
            </p:txBody>
          </p:sp>
        </p:grpSp>
        <p:grpSp>
          <p:nvGrpSpPr>
            <p:cNvPr id="4" name="Groupe 3"/>
            <p:cNvGrpSpPr/>
            <p:nvPr/>
          </p:nvGrpSpPr>
          <p:grpSpPr>
            <a:xfrm>
              <a:off x="6050795" y="1559911"/>
              <a:ext cx="2098789" cy="609974"/>
              <a:chOff x="6051994" y="1774513"/>
              <a:chExt cx="2098789" cy="609974"/>
            </a:xfrm>
          </p:grpSpPr>
          <p:sp>
            <p:nvSpPr>
              <p:cNvPr id="628" name="Rectangle"/>
              <p:cNvSpPr/>
              <p:nvPr/>
            </p:nvSpPr>
            <p:spPr>
              <a:xfrm>
                <a:off x="6051994" y="1774513"/>
                <a:ext cx="2098789" cy="609974"/>
              </a:xfrm>
              <a:prstGeom prst="rect">
                <a:avLst/>
              </a:prstGeom>
              <a:noFill/>
              <a:ln w="25400" cap="flat">
                <a:solidFill>
                  <a:srgbClr val="C92360"/>
                </a:solidFill>
                <a:prstDash val="solid"/>
                <a:miter lim="400000"/>
              </a:ln>
              <a:effectLst/>
            </p:spPr>
            <p:txBody>
              <a:bodyPr wrap="square" lIns="45718" tIns="45718" rIns="45718" bIns="45718" numCol="1" anchor="t">
                <a:noAutofit/>
              </a:bodyPr>
              <a:lstStyle/>
              <a:p>
                <a:pPr algn="ctr" defTabSz="657225">
                  <a:spcBef>
                    <a:spcPts val="200"/>
                  </a:spcBef>
                  <a:defRPr>
                    <a:latin typeface="Arial"/>
                    <a:ea typeface="Arial"/>
                    <a:cs typeface="Arial"/>
                    <a:sym typeface="Arial"/>
                  </a:defRPr>
                </a:pPr>
                <a:endParaRPr dirty="0">
                  <a:solidFill>
                    <a:srgbClr val="C92360"/>
                  </a:solidFill>
                  <a:latin typeface="Myriad Pro" panose="020B0503030403020204"/>
                </a:endParaRPr>
              </a:p>
            </p:txBody>
          </p:sp>
          <p:sp>
            <p:nvSpPr>
              <p:cNvPr id="629" name="Fenêtre portrait…"/>
              <p:cNvSpPr txBox="1"/>
              <p:nvPr/>
            </p:nvSpPr>
            <p:spPr>
              <a:xfrm>
                <a:off x="6051994" y="1789679"/>
                <a:ext cx="2098789" cy="579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Fenêtre</a:t>
                </a:r>
                <a:r>
                  <a:rPr dirty="0">
                    <a:solidFill>
                      <a:srgbClr val="C92360"/>
                    </a:solidFill>
                    <a:latin typeface="Myriad Pro" panose="020B0503030403020204"/>
                  </a:rPr>
                  <a:t> portrait</a:t>
                </a:r>
              </a:p>
              <a:p>
                <a:pPr algn="ctr" defTabSz="657225">
                  <a:spcBef>
                    <a:spcPts val="200"/>
                  </a:spcBef>
                  <a:defRPr sz="1500" b="1">
                    <a:solidFill>
                      <a:srgbClr val="CA2260"/>
                    </a:solidFill>
                    <a:latin typeface="Arial"/>
                    <a:ea typeface="Arial"/>
                    <a:cs typeface="Arial"/>
                    <a:sym typeface="Arial"/>
                  </a:defRPr>
                </a:pPr>
                <a:r>
                  <a:rPr lang="en-US" noProof="1">
                    <a:solidFill>
                      <a:srgbClr val="C92360"/>
                    </a:solidFill>
                    <a:latin typeface="Myriad Pro" panose="020B0503030403020204"/>
                  </a:rPr>
                  <a:t>dans</a:t>
                </a:r>
                <a:r>
                  <a:rPr dirty="0">
                    <a:solidFill>
                      <a:srgbClr val="C92360"/>
                    </a:solidFill>
                    <a:latin typeface="Myriad Pro" panose="020B0503030403020204"/>
                  </a:rPr>
                  <a:t> </a:t>
                </a:r>
                <a:r>
                  <a:rPr lang="en-US" noProof="1">
                    <a:solidFill>
                      <a:srgbClr val="C92360"/>
                    </a:solidFill>
                    <a:latin typeface="Myriad Pro" panose="020B0503030403020204"/>
                  </a:rPr>
                  <a:t>l’hologramme</a:t>
                </a:r>
              </a:p>
            </p:txBody>
          </p:sp>
        </p:grpSp>
      </p:grpSp>
      <p:sp>
        <p:nvSpPr>
          <p:cNvPr id="24" name="Espace réservé du texte 3"/>
          <p:cNvSpPr txBox="1"/>
          <p:nvPr/>
        </p:nvSpPr>
        <p:spPr>
          <a:xfrm>
            <a:off x="95071" y="1015732"/>
            <a:ext cx="8953858"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defTabSz="849312">
              <a:defRPr sz="2200" b="1">
                <a:solidFill>
                  <a:srgbClr val="002060"/>
                </a:solidFill>
                <a:latin typeface="Myriad Pro"/>
                <a:ea typeface="Myriad Pro"/>
                <a:cs typeface="Myriad Pro"/>
                <a:sym typeface="Myriad Pro"/>
              </a:defRPr>
            </a:pPr>
            <a:r>
              <a:rPr lang="fr-FR" sz="2800" dirty="0">
                <a:solidFill>
                  <a:srgbClr val="213B76"/>
                </a:solidFill>
                <a:latin typeface="Myriad Pro" panose="020B0503030403020204"/>
                <a:cs typeface="Arial" panose="020B0604020202020204" pitchFamily="34" charset="0"/>
              </a:rPr>
              <a:t>L</a:t>
            </a:r>
            <a:r>
              <a:rPr lang="en-US" sz="2800" noProof="1">
                <a:solidFill>
                  <a:srgbClr val="213B76"/>
                </a:solidFill>
                <a:latin typeface="Myriad Pro" panose="020B0503030403020204"/>
                <a:cs typeface="Arial" panose="020B0604020202020204" pitchFamily="34" charset="0"/>
              </a:rPr>
              <a:t>es</a:t>
            </a:r>
            <a:r>
              <a:rPr sz="2800" dirty="0">
                <a:solidFill>
                  <a:srgbClr val="213B76"/>
                </a:solidFill>
                <a:latin typeface="Myriad Pro" panose="020B0503030403020204"/>
                <a:cs typeface="Arial" panose="020B0604020202020204" pitchFamily="34" charset="0"/>
              </a:rPr>
              <a:t> billets et les </a:t>
            </a:r>
            <a:r>
              <a:rPr lang="en-US" sz="2800" noProof="1">
                <a:solidFill>
                  <a:srgbClr val="213B76"/>
                </a:solidFill>
                <a:latin typeface="Myriad Pro" panose="020B0503030403020204"/>
                <a:cs typeface="Arial" panose="020B0604020202020204" pitchFamily="34" charset="0"/>
              </a:rPr>
              <a:t>pièces - </a:t>
            </a:r>
            <a:r>
              <a:rPr lang="fr-FR" sz="2800" dirty="0">
                <a:solidFill>
                  <a:srgbClr val="E06F17"/>
                </a:solidFill>
                <a:latin typeface="Myriad Pro" panose="020B0503030403020204"/>
              </a:rPr>
              <a:t>Les </a:t>
            </a:r>
            <a:r>
              <a:rPr lang="fr-FR" sz="2800" noProof="1">
                <a:solidFill>
                  <a:srgbClr val="E06F17"/>
                </a:solidFill>
                <a:latin typeface="Myriad Pro" panose="020B0503030403020204"/>
              </a:rPr>
              <a:t>signes</a:t>
            </a:r>
            <a:r>
              <a:rPr lang="fr-FR" sz="2800" dirty="0">
                <a:solidFill>
                  <a:srgbClr val="E06F17"/>
                </a:solidFill>
                <a:latin typeface="Myriad Pro" panose="020B0503030403020204"/>
              </a:rPr>
              <a:t> de sécurité</a:t>
            </a:r>
            <a:endParaRPr lang="en-US" sz="2800" noProof="1">
              <a:solidFill>
                <a:srgbClr val="213B76"/>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25</a:t>
            </a:fld>
            <a:endParaRPr lang="fr-FR"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texte 3"/>
          <p:cNvSpPr txBox="1"/>
          <p:nvPr/>
        </p:nvSpPr>
        <p:spPr>
          <a:xfrm>
            <a:off x="195262" y="966165"/>
            <a:ext cx="4320480"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b="1">
                <a:solidFill>
                  <a:srgbClr val="002060"/>
                </a:solidFill>
                <a:latin typeface="Arial"/>
                <a:ea typeface="Arial"/>
                <a:cs typeface="Arial"/>
                <a:sym typeface="Arial"/>
              </a:defRPr>
            </a:pPr>
            <a:r>
              <a:rPr lang="fr-FR" sz="2800" dirty="0">
                <a:solidFill>
                  <a:srgbClr val="E06F17"/>
                </a:solidFill>
                <a:latin typeface="Myriad Pro" panose="020B0503030403020204"/>
              </a:rPr>
              <a:t>Le chèque</a:t>
            </a:r>
          </a:p>
        </p:txBody>
      </p:sp>
      <p:sp>
        <p:nvSpPr>
          <p:cNvPr id="651" name="Les banques"/>
          <p:cNvSpPr txBox="1"/>
          <p:nvPr/>
        </p:nvSpPr>
        <p:spPr>
          <a:xfrm>
            <a:off x="755576" y="2145708"/>
            <a:ext cx="718505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lnSpc>
                <a:spcPct val="120000"/>
              </a:lnSpc>
              <a:spcBef>
                <a:spcPts val="0"/>
              </a:spcBef>
              <a:defRPr sz="2000" b="1">
                <a:solidFill>
                  <a:srgbClr val="002060"/>
                </a:solidFill>
                <a:latin typeface="Arial"/>
                <a:ea typeface="Arial"/>
                <a:cs typeface="Arial"/>
                <a:sym typeface="Arial"/>
              </a:defRPr>
            </a:pPr>
            <a:r>
              <a:rPr lang="fr-FR" b="0" dirty="0">
                <a:solidFill>
                  <a:srgbClr val="213B76"/>
                </a:solidFill>
                <a:latin typeface="Myriad Pro" panose="020B0503030403020204"/>
              </a:rPr>
              <a:t>C’est donner par écrit l’ordre à sa banque de payer une somme à un  bénéficiaire.</a:t>
            </a:r>
          </a:p>
        </p:txBody>
      </p:sp>
      <p:sp>
        <p:nvSpPr>
          <p:cNvPr id="3" name="ZoneTexte 2"/>
          <p:cNvSpPr txBox="1"/>
          <p:nvPr/>
        </p:nvSpPr>
        <p:spPr>
          <a:xfrm>
            <a:off x="755576" y="3582883"/>
            <a:ext cx="1618851"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fr-FR" sz="2000" dirty="0">
                <a:solidFill>
                  <a:srgbClr val="213B76"/>
                </a:solidFill>
                <a:latin typeface="Myriad Pro" panose="020B0503030403020204"/>
                <a:ea typeface="Arial"/>
                <a:cs typeface="Arial"/>
                <a:sym typeface="Arial"/>
              </a:rPr>
              <a:t>Les banques</a:t>
            </a:r>
          </a:p>
        </p:txBody>
      </p:sp>
      <p:sp>
        <p:nvSpPr>
          <p:cNvPr id="16"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26</a:t>
            </a:fld>
            <a:endParaRPr lang="fr-FR" dirty="0">
              <a:solidFill>
                <a:srgbClr val="213B76"/>
              </a:solidFill>
              <a:latin typeface="Myriad Pro" panose="020B0503030403020204"/>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9" name="Groupe 8"/>
          <p:cNvGrpSpPr/>
          <p:nvPr/>
        </p:nvGrpSpPr>
        <p:grpSpPr>
          <a:xfrm>
            <a:off x="290118" y="4112958"/>
            <a:ext cx="8585371" cy="2107245"/>
            <a:chOff x="290118" y="4112958"/>
            <a:chExt cx="8585371" cy="2107245"/>
          </a:xfrm>
        </p:grpSpPr>
        <p:sp>
          <p:nvSpPr>
            <p:cNvPr id="4" name="ZoneTexte 3"/>
            <p:cNvSpPr txBox="1"/>
            <p:nvPr/>
          </p:nvSpPr>
          <p:spPr>
            <a:xfrm>
              <a:off x="290118" y="4658751"/>
              <a:ext cx="1977626" cy="1107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200" b="1" i="1"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Exercice</a:t>
              </a:r>
              <a:r>
                <a:rPr kumimoji="0" lang="fr-FR" sz="2200" b="1" i="1"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 :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Bien remplir un </a:t>
              </a:r>
            </a:p>
            <a:p>
              <a:pPr marL="0" marR="0" indent="0" algn="l" defTabSz="914400" rtl="0" fontAlgn="auto" latinLnBrk="0" hangingPunct="0">
                <a:lnSpc>
                  <a:spcPct val="100000"/>
                </a:lnSpc>
                <a:spcBef>
                  <a:spcPts val="0"/>
                </a:spcBef>
                <a:spcAft>
                  <a:spcPts val="0"/>
                </a:spcAft>
                <a:buClrTx/>
                <a:buSzTx/>
                <a:buFontTx/>
                <a:buNone/>
                <a:tabLst/>
              </a:pPr>
              <a:r>
                <a:rPr kumimoji="0" lang="fr-FR" sz="2200" i="0" u="none" strike="noStrike" cap="none" spc="0" normalizeH="0" dirty="0">
                  <a:ln>
                    <a:noFill/>
                  </a:ln>
                  <a:solidFill>
                    <a:srgbClr val="213B76"/>
                  </a:solidFill>
                  <a:effectLst/>
                  <a:uFillTx/>
                  <a:latin typeface="Myriad Pro" panose="020B0503030403020204"/>
                  <a:cs typeface="Arial" panose="020B0604020202020204" pitchFamily="34" charset="0"/>
                  <a:sym typeface="Helvetica"/>
                </a:rPr>
                <a:t>chèque</a:t>
              </a:r>
              <a:endParaRPr kumimoji="0" lang="fr-FR" sz="2200"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6" y="4112958"/>
              <a:ext cx="6319713" cy="2107245"/>
            </a:xfrm>
            <a:prstGeom prst="rect">
              <a:avLst/>
            </a:prstGeom>
          </p:spPr>
        </p:pic>
      </p:grpSp>
      <p:sp>
        <p:nvSpPr>
          <p:cNvPr id="650" name="donner par écrit l’ordre à sa banque de payer…"/>
          <p:cNvSpPr txBox="1"/>
          <p:nvPr/>
        </p:nvSpPr>
        <p:spPr>
          <a:xfrm>
            <a:off x="704692" y="1618566"/>
            <a:ext cx="5887812" cy="5355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766762">
              <a:lnSpc>
                <a:spcPct val="120000"/>
              </a:lnSpc>
              <a:defRPr sz="2000" b="1">
                <a:solidFill>
                  <a:srgbClr val="002060"/>
                </a:solidFill>
                <a:latin typeface="Arial"/>
                <a:ea typeface="Arial"/>
                <a:cs typeface="Arial"/>
                <a:sym typeface="Arial"/>
              </a:defRPr>
            </a:pPr>
            <a:r>
              <a:rPr lang="fr-FR" sz="2400" dirty="0">
                <a:solidFill>
                  <a:srgbClr val="213B76"/>
                </a:solidFill>
                <a:latin typeface="Myriad Pro" panose="020B0503030403020204"/>
              </a:rPr>
              <a:t>Qu’est-ce que faire un chèque ?                                   </a:t>
            </a:r>
          </a:p>
        </p:txBody>
      </p:sp>
      <p:sp>
        <p:nvSpPr>
          <p:cNvPr id="647" name="Groupe"/>
          <p:cNvSpPr txBox="1"/>
          <p:nvPr/>
        </p:nvSpPr>
        <p:spPr>
          <a:xfrm>
            <a:off x="724109" y="3063983"/>
            <a:ext cx="570294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indent="528637" algn="just" defTabSz="766762">
              <a:spcBef>
                <a:spcPts val="400"/>
              </a:spcBef>
              <a:defRPr sz="2000" b="1">
                <a:solidFill>
                  <a:srgbClr val="002060"/>
                </a:solidFill>
                <a:latin typeface="Arial"/>
                <a:ea typeface="Arial"/>
                <a:cs typeface="Arial"/>
                <a:sym typeface="Arial"/>
              </a:defRPr>
            </a:lvl1pPr>
          </a:lstStyle>
          <a:p>
            <a:pPr indent="0">
              <a:spcBef>
                <a:spcPts val="0"/>
              </a:spcBef>
            </a:pPr>
            <a:r>
              <a:rPr lang="fr-FR" sz="2400" dirty="0">
                <a:solidFill>
                  <a:srgbClr val="213B76"/>
                </a:solidFill>
                <a:latin typeface="Myriad Pro" panose="020B0503030403020204"/>
              </a:rPr>
              <a:t>Qui fournit les carnets de chèques ?</a:t>
            </a:r>
          </a:p>
        </p:txBody>
      </p:sp>
      <p:pic>
        <p:nvPicPr>
          <p:cNvPr id="18" name="Image 17"/>
          <p:cNvPicPr>
            <a:picLocks noChangeAspect="1"/>
          </p:cNvPicPr>
          <p:nvPr/>
        </p:nvPicPr>
        <p:blipFill>
          <a:blip r:embed="rId5"/>
          <a:stretch>
            <a:fillRect/>
          </a:stretch>
        </p:blipFill>
        <p:spPr>
          <a:xfrm>
            <a:off x="79667" y="1659339"/>
            <a:ext cx="541999" cy="552211"/>
          </a:xfrm>
          <a:prstGeom prst="rect">
            <a:avLst/>
          </a:prstGeom>
        </p:spPr>
      </p:pic>
      <p:pic>
        <p:nvPicPr>
          <p:cNvPr id="20" name="Image 19"/>
          <p:cNvPicPr>
            <a:picLocks noChangeAspect="1"/>
          </p:cNvPicPr>
          <p:nvPr/>
        </p:nvPicPr>
        <p:blipFill>
          <a:blip r:embed="rId5"/>
          <a:stretch>
            <a:fillRect/>
          </a:stretch>
        </p:blipFill>
        <p:spPr>
          <a:xfrm>
            <a:off x="130230" y="3014309"/>
            <a:ext cx="541999" cy="552211"/>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 grpId="0" animBg="1"/>
      <p:bldP spid="651" grpId="0" animBg="1"/>
      <p:bldP spid="3" grpId="0"/>
      <p:bldP spid="650" grpId="0" animBg="1"/>
      <p:bldP spid="6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Espace réservé du texte 3"/>
          <p:cNvSpPr txBox="1"/>
          <p:nvPr/>
        </p:nvSpPr>
        <p:spPr>
          <a:xfrm>
            <a:off x="358775" y="969455"/>
            <a:ext cx="8426451"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2400" b="1">
                <a:solidFill>
                  <a:srgbClr val="CA2260"/>
                </a:solidFill>
                <a:latin typeface="Arial"/>
                <a:ea typeface="Arial"/>
                <a:cs typeface="Arial"/>
                <a:sym typeface="Arial"/>
              </a:defRPr>
            </a:pPr>
            <a:r>
              <a:rPr dirty="0">
                <a:solidFill>
                  <a:srgbClr val="E06F17"/>
                </a:solidFill>
                <a:latin typeface="Myriad Pro" panose="020B0503030403020204"/>
              </a:rPr>
              <a:t>La carte </a:t>
            </a:r>
            <a:r>
              <a:rPr lang="en-US" noProof="1">
                <a:solidFill>
                  <a:srgbClr val="E06F17"/>
                </a:solidFill>
                <a:latin typeface="Myriad Pro" panose="020B0503030403020204"/>
              </a:rPr>
              <a:t>bancaire</a:t>
            </a:r>
            <a:r>
              <a:rPr dirty="0">
                <a:solidFill>
                  <a:srgbClr val="E06F17"/>
                </a:solidFill>
                <a:latin typeface="Myriad Pro" panose="020B0503030403020204"/>
              </a:rPr>
              <a:t> - </a:t>
            </a:r>
            <a:r>
              <a:rPr dirty="0">
                <a:solidFill>
                  <a:srgbClr val="213B76"/>
                </a:solidFill>
                <a:latin typeface="Myriad Pro" panose="020B0503030403020204"/>
              </a:rPr>
              <a:t>Comment </a:t>
            </a:r>
            <a:r>
              <a:rPr lang="en-US" noProof="1">
                <a:solidFill>
                  <a:srgbClr val="213B76"/>
                </a:solidFill>
                <a:latin typeface="Myriad Pro" panose="020B0503030403020204"/>
              </a:rPr>
              <a:t>bien</a:t>
            </a:r>
            <a:r>
              <a:rPr dirty="0">
                <a:solidFill>
                  <a:srgbClr val="213B76"/>
                </a:solidFill>
                <a:latin typeface="Myriad Pro" panose="020B0503030403020204"/>
              </a:rPr>
              <a:t> </a:t>
            </a:r>
            <a:r>
              <a:rPr lang="en-US" noProof="1">
                <a:solidFill>
                  <a:srgbClr val="213B76"/>
                </a:solidFill>
                <a:latin typeface="Myriad Pro" panose="020B0503030403020204"/>
              </a:rPr>
              <a:t>l’utiliser</a:t>
            </a:r>
            <a:r>
              <a:rPr dirty="0">
                <a:solidFill>
                  <a:srgbClr val="213B76"/>
                </a:solidFill>
                <a:latin typeface="Myriad Pro" panose="020B0503030403020204"/>
              </a:rPr>
              <a:t> ?</a:t>
            </a:r>
          </a:p>
        </p:txBody>
      </p:sp>
      <p:sp>
        <p:nvSpPr>
          <p:cNvPr id="12"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3"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424554" y="6395230"/>
            <a:ext cx="262247" cy="276995"/>
          </a:xfrm>
        </p:spPr>
        <p:txBody>
          <a:bodyPr/>
          <a:lstStyle/>
          <a:p>
            <a:fld id="{86CB4B4D-7CA3-9044-876B-883B54F8677D}" type="slidenum">
              <a:rPr lang="fr-FR" smtClean="0">
                <a:solidFill>
                  <a:srgbClr val="213B76"/>
                </a:solidFill>
                <a:latin typeface="Myriad Pro" panose="020B0503030403020204"/>
              </a:rPr>
              <a:t>27</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709" name="Groupe 708"/>
          <p:cNvGrpSpPr/>
          <p:nvPr/>
        </p:nvGrpSpPr>
        <p:grpSpPr>
          <a:xfrm>
            <a:off x="230684" y="1645053"/>
            <a:ext cx="8682632" cy="4479769"/>
            <a:chOff x="306755" y="1645053"/>
            <a:chExt cx="8682632" cy="4479769"/>
          </a:xfrm>
        </p:grpSpPr>
        <p:sp>
          <p:nvSpPr>
            <p:cNvPr id="3" name="ZoneTexte 2"/>
            <p:cNvSpPr txBox="1"/>
            <p:nvPr/>
          </p:nvSpPr>
          <p:spPr>
            <a:xfrm>
              <a:off x="319524" y="1645053"/>
              <a:ext cx="2517492"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Puce électronique</a:t>
              </a:r>
            </a:p>
          </p:txBody>
        </p:sp>
        <p:sp>
          <p:nvSpPr>
            <p:cNvPr id="26" name="ZoneTexte 25"/>
            <p:cNvSpPr txBox="1"/>
            <p:nvPr/>
          </p:nvSpPr>
          <p:spPr>
            <a:xfrm>
              <a:off x="3393735" y="1723925"/>
              <a:ext cx="2277568"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Numéro de carte</a:t>
              </a:r>
            </a:p>
          </p:txBody>
        </p:sp>
        <p:sp>
          <p:nvSpPr>
            <p:cNvPr id="27" name="ZoneTexte 26"/>
            <p:cNvSpPr txBox="1"/>
            <p:nvPr/>
          </p:nvSpPr>
          <p:spPr>
            <a:xfrm>
              <a:off x="2653712" y="5293140"/>
              <a:ext cx="2537406"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Date d’expiration</a:t>
              </a:r>
            </a:p>
          </p:txBody>
        </p:sp>
        <p:sp>
          <p:nvSpPr>
            <p:cNvPr id="28" name="ZoneTexte 27"/>
            <p:cNvSpPr txBox="1"/>
            <p:nvPr/>
          </p:nvSpPr>
          <p:spPr>
            <a:xfrm>
              <a:off x="5580112" y="5403444"/>
              <a:ext cx="3106689" cy="707882"/>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Signature et cryptogramme visuel</a:t>
              </a:r>
            </a:p>
          </p:txBody>
        </p:sp>
        <p:grpSp>
          <p:nvGrpSpPr>
            <p:cNvPr id="19" name="Groupe 18"/>
            <p:cNvGrpSpPr/>
            <p:nvPr/>
          </p:nvGrpSpPr>
          <p:grpSpPr>
            <a:xfrm>
              <a:off x="306755" y="2406739"/>
              <a:ext cx="8682632" cy="2674628"/>
              <a:chOff x="1143000" y="1981200"/>
              <a:chExt cx="4736162" cy="1462088"/>
            </a:xfrm>
          </p:grpSpPr>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45473" t="44582" r="29319" b="932"/>
              <a:stretch/>
            </p:blipFill>
            <p:spPr>
              <a:xfrm>
                <a:off x="1143000" y="1981200"/>
                <a:ext cx="2305050" cy="1462088"/>
              </a:xfrm>
              <a:prstGeom prst="rect">
                <a:avLst/>
              </a:prstGeom>
            </p:spPr>
          </p:pic>
          <p:pic>
            <p:nvPicPr>
              <p:cNvPr id="21" name="Image 20"/>
              <p:cNvPicPr>
                <a:picLocks noChangeAspect="1"/>
              </p:cNvPicPr>
              <p:nvPr/>
            </p:nvPicPr>
            <p:blipFill rotWithShape="1">
              <a:blip r:embed="rId4" cstate="print">
                <a:extLst>
                  <a:ext uri="{28A0092B-C50C-407E-A947-70E740481C1C}">
                    <a14:useLocalDpi xmlns:a14="http://schemas.microsoft.com/office/drawing/2010/main" val="0"/>
                  </a:ext>
                </a:extLst>
              </a:blip>
              <a:srcRect l="74691" t="45647" r="101" b="-133"/>
              <a:stretch/>
            </p:blipFill>
            <p:spPr>
              <a:xfrm>
                <a:off x="3574112" y="1981200"/>
                <a:ext cx="2305050" cy="1462088"/>
              </a:xfrm>
              <a:prstGeom prst="rect">
                <a:avLst/>
              </a:prstGeom>
            </p:spPr>
          </p:pic>
        </p:grpSp>
        <p:sp>
          <p:nvSpPr>
            <p:cNvPr id="5" name="Rectangle 4"/>
            <p:cNvSpPr/>
            <p:nvPr/>
          </p:nvSpPr>
          <p:spPr>
            <a:xfrm>
              <a:off x="4932040" y="3214676"/>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7" name="Connecteur droit avec flèche 6"/>
            <p:cNvCxnSpPr/>
            <p:nvPr/>
          </p:nvCxnSpPr>
          <p:spPr>
            <a:xfrm>
              <a:off x="7596336" y="3574716"/>
              <a:ext cx="0" cy="1718424"/>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29" name="Rectangle 28"/>
            <p:cNvSpPr/>
            <p:nvPr/>
          </p:nvSpPr>
          <p:spPr>
            <a:xfrm>
              <a:off x="483241" y="4589348"/>
              <a:ext cx="2952328"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0" name="Connecteur droit avec flèche 29"/>
            <p:cNvCxnSpPr/>
            <p:nvPr/>
          </p:nvCxnSpPr>
          <p:spPr>
            <a:xfrm flipH="1">
              <a:off x="755576" y="4949388"/>
              <a:ext cx="8533" cy="711860"/>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1" name="ZoneTexte 30"/>
            <p:cNvSpPr txBox="1"/>
            <p:nvPr/>
          </p:nvSpPr>
          <p:spPr>
            <a:xfrm>
              <a:off x="330791" y="5724717"/>
              <a:ext cx="2082483" cy="400105"/>
            </a:xfrm>
            <a:prstGeom prst="rect">
              <a:avLst/>
            </a:prstGeom>
            <a:noFill/>
            <a:ln w="38100" cap="flat">
              <a:solidFill>
                <a:srgbClr val="C923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1" i="0" u="none" strike="noStrike" cap="none" spc="0" normalizeH="0" baseline="0" dirty="0">
                  <a:ln>
                    <a:noFill/>
                  </a:ln>
                  <a:solidFill>
                    <a:srgbClr val="C92360"/>
                  </a:solidFill>
                  <a:effectLst/>
                  <a:uFillTx/>
                  <a:latin typeface="Myriad Pro" panose="020B0503030403020204"/>
                  <a:sym typeface="Helvetica"/>
                </a:rPr>
                <a:t>Nom du titulaire</a:t>
              </a:r>
            </a:p>
          </p:txBody>
        </p:sp>
        <p:sp>
          <p:nvSpPr>
            <p:cNvPr id="33" name="Rectangle 32"/>
            <p:cNvSpPr/>
            <p:nvPr/>
          </p:nvSpPr>
          <p:spPr>
            <a:xfrm>
              <a:off x="1733238" y="4197574"/>
              <a:ext cx="750530" cy="391774"/>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4" name="Connecteur droit avec flèche 33"/>
            <p:cNvCxnSpPr>
              <a:stCxn id="33" idx="3"/>
            </p:cNvCxnSpPr>
            <p:nvPr/>
          </p:nvCxnSpPr>
          <p:spPr>
            <a:xfrm>
              <a:off x="2483768" y="4393461"/>
              <a:ext cx="701595" cy="842766"/>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5" name="Rectangle 34"/>
            <p:cNvSpPr/>
            <p:nvPr/>
          </p:nvSpPr>
          <p:spPr>
            <a:xfrm>
              <a:off x="467544" y="3789538"/>
              <a:ext cx="3987522" cy="360040"/>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36" name="Connecteur droit avec flèche 35"/>
            <p:cNvCxnSpPr/>
            <p:nvPr/>
          </p:nvCxnSpPr>
          <p:spPr>
            <a:xfrm flipV="1">
              <a:off x="2051720" y="2204864"/>
              <a:ext cx="1383849" cy="1584675"/>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sp>
          <p:nvSpPr>
            <p:cNvPr id="38" name="Rectangle 37"/>
            <p:cNvSpPr/>
            <p:nvPr/>
          </p:nvSpPr>
          <p:spPr>
            <a:xfrm>
              <a:off x="385689" y="2991103"/>
              <a:ext cx="756841" cy="728756"/>
            </a:xfrm>
            <a:prstGeom prst="rect">
              <a:avLst/>
            </a:prstGeom>
            <a:noFill/>
            <a:ln w="38100" cap="flat">
              <a:solidFill>
                <a:srgbClr val="C923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cxnSp>
          <p:nvCxnSpPr>
            <p:cNvPr id="42" name="Connecteur droit avec flèche 41"/>
            <p:cNvCxnSpPr/>
            <p:nvPr/>
          </p:nvCxnSpPr>
          <p:spPr>
            <a:xfrm flipV="1">
              <a:off x="667871" y="2074466"/>
              <a:ext cx="453742" cy="935079"/>
            </a:xfrm>
            <a:prstGeom prst="straightConnector1">
              <a:avLst/>
            </a:prstGeom>
            <a:noFill/>
            <a:ln w="38100" cap="flat">
              <a:solidFill>
                <a:srgbClr val="C92360"/>
              </a:solidFill>
              <a:prstDash val="solid"/>
              <a:round/>
              <a:tailEnd type="triangle"/>
            </a:ln>
            <a:effectLst/>
            <a:sp3d/>
          </p:spPr>
          <p:style>
            <a:lnRef idx="0">
              <a:scrgbClr r="0" g="0" b="0"/>
            </a:lnRef>
            <a:fillRef idx="0">
              <a:scrgbClr r="0" g="0" b="0"/>
            </a:fillRef>
            <a:effectRef idx="0">
              <a:scrgbClr r="0" g="0" b="0"/>
            </a:effectRef>
            <a:fontRef idx="none"/>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422627" y="1259764"/>
            <a:ext cx="8298745" cy="3229501"/>
            <a:chOff x="573502" y="1325743"/>
            <a:chExt cx="8451149" cy="3261869"/>
          </a:xfrm>
        </p:grpSpPr>
        <p:pic>
          <p:nvPicPr>
            <p:cNvPr id="5" name="Image 4"/>
            <p:cNvPicPr>
              <a:picLocks noChangeAspect="1"/>
            </p:cNvPicPr>
            <p:nvPr/>
          </p:nvPicPr>
          <p:blipFill>
            <a:blip r:embed="rId3"/>
            <a:stretch>
              <a:fillRect/>
            </a:stretch>
          </p:blipFill>
          <p:spPr>
            <a:xfrm>
              <a:off x="2726017" y="1325743"/>
              <a:ext cx="3584029" cy="3261869"/>
            </a:xfrm>
            <a:prstGeom prst="rect">
              <a:avLst/>
            </a:prstGeom>
          </p:spPr>
        </p:pic>
        <p:sp>
          <p:nvSpPr>
            <p:cNvPr id="16" name="Espace réservé du texte 1"/>
            <p:cNvSpPr txBox="1">
              <a:spLocks/>
            </p:cNvSpPr>
            <p:nvPr/>
          </p:nvSpPr>
          <p:spPr>
            <a:xfrm>
              <a:off x="6640907" y="2579380"/>
              <a:ext cx="2383744" cy="675832"/>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lgn="ctr">
                <a:buFontTx/>
                <a:buNone/>
              </a:pPr>
              <a:r>
                <a:rPr lang="fr-FR" b="1" dirty="0">
                  <a:solidFill>
                    <a:srgbClr val="213B76"/>
                  </a:solidFill>
                  <a:cs typeface="Arial" panose="020B0604020202020204" pitchFamily="34" charset="0"/>
                </a:rPr>
                <a:t>Par téléphone</a:t>
              </a:r>
              <a:endParaRPr lang="fr-FR" sz="2800" b="1" dirty="0">
                <a:solidFill>
                  <a:srgbClr val="213B76"/>
                </a:solidFill>
                <a:cs typeface="Arial" panose="020B0604020202020204" pitchFamily="34" charset="0"/>
              </a:endParaRPr>
            </a:p>
          </p:txBody>
        </p:sp>
        <p:sp>
          <p:nvSpPr>
            <p:cNvPr id="7" name="ZoneTexte 6"/>
            <p:cNvSpPr txBox="1"/>
            <p:nvPr/>
          </p:nvSpPr>
          <p:spPr>
            <a:xfrm>
              <a:off x="573502" y="2623164"/>
              <a:ext cx="1663666"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Par carte</a:t>
              </a:r>
            </a:p>
          </p:txBody>
        </p:sp>
        <p:cxnSp>
          <p:nvCxnSpPr>
            <p:cNvPr id="6" name="Connecteur droit avec flèche 5"/>
            <p:cNvCxnSpPr>
              <a:stCxn id="7" idx="3"/>
              <a:endCxn id="5" idx="1"/>
            </p:cNvCxnSpPr>
            <p:nvPr/>
          </p:nvCxnSpPr>
          <p:spPr>
            <a:xfrm>
              <a:off x="2237168" y="2853997"/>
              <a:ext cx="488849" cy="102681"/>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 name="Connecteur droit avec flèche 11"/>
            <p:cNvCxnSpPr>
              <a:stCxn id="16" idx="1"/>
              <a:endCxn id="5" idx="3"/>
            </p:cNvCxnSpPr>
            <p:nvPr/>
          </p:nvCxnSpPr>
          <p:spPr>
            <a:xfrm flipH="1">
              <a:off x="6310046" y="2917296"/>
              <a:ext cx="330861" cy="39382"/>
            </a:xfrm>
            <a:prstGeom prst="straightConnector1">
              <a:avLst/>
            </a:prstGeom>
            <a:noFill/>
            <a:ln w="25400" cap="flat">
              <a:solidFill>
                <a:srgbClr val="213B76"/>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23" name="Groupe 22"/>
          <p:cNvGrpSpPr/>
          <p:nvPr/>
        </p:nvGrpSpPr>
        <p:grpSpPr>
          <a:xfrm>
            <a:off x="388056" y="4716088"/>
            <a:ext cx="4630618" cy="1329341"/>
            <a:chOff x="4498350" y="4835963"/>
            <a:chExt cx="4630618" cy="1329341"/>
          </a:xfrm>
        </p:grpSpPr>
        <p:pic>
          <p:nvPicPr>
            <p:cNvPr id="3078" name="Picture 6" descr="Z:\EDUCFI\02-COMMUNICATION\05- IMAGES\16-Picto PPT\prices-ro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8350" y="5206817"/>
              <a:ext cx="590231" cy="590231"/>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texte 1"/>
            <p:cNvSpPr txBox="1">
              <a:spLocks/>
            </p:cNvSpPr>
            <p:nvPr/>
          </p:nvSpPr>
          <p:spPr>
            <a:xfrm>
              <a:off x="5266731" y="4835963"/>
              <a:ext cx="3862237" cy="1329341"/>
            </a:xfrm>
            <a:prstGeom prst="rect">
              <a:avLst/>
            </a:prstGeom>
          </p:spPr>
          <p:txBody>
            <a:bodyPr vert="horz" lIns="91440" tIns="45720" rIns="91440" bIns="45720" rtlCol="0">
              <a:no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fr-FR" sz="2000" b="1" dirty="0">
                  <a:solidFill>
                    <a:srgbClr val="CA2260"/>
                  </a:solidFill>
                  <a:cs typeface="Arial" panose="020B0604020202020204" pitchFamily="34" charset="0"/>
                </a:rPr>
                <a:t>Protections : </a:t>
              </a:r>
            </a:p>
            <a:p>
              <a:pPr marL="0" indent="0">
                <a:spcBef>
                  <a:spcPts val="0"/>
                </a:spcBef>
                <a:buNone/>
              </a:pPr>
              <a:r>
                <a:rPr lang="fr-FR" sz="2000" dirty="0">
                  <a:solidFill>
                    <a:srgbClr val="CA2260"/>
                  </a:solidFill>
                  <a:cs typeface="Arial" panose="020B0604020202020204" pitchFamily="34" charset="0"/>
                </a:rPr>
                <a:t>50 € maximum par achat + nombre d’achats et montants cumulés maximum</a:t>
              </a:r>
            </a:p>
          </p:txBody>
        </p:sp>
      </p:grpSp>
      <p:sp>
        <p:nvSpPr>
          <p:cNvPr id="3" name="ZoneTexte 2"/>
          <p:cNvSpPr txBox="1"/>
          <p:nvPr/>
        </p:nvSpPr>
        <p:spPr>
          <a:xfrm>
            <a:off x="-8322" y="838732"/>
            <a:ext cx="9082381" cy="461665"/>
          </a:xfrm>
          <a:prstGeom prst="rect">
            <a:avLst/>
          </a:prstGeom>
          <a:noFill/>
        </p:spPr>
        <p:txBody>
          <a:bodyPr wrap="square" rtlCol="0">
            <a:spAutoFit/>
          </a:bodyPr>
          <a:lstStyle/>
          <a:p>
            <a:pPr algn="ctr"/>
            <a:r>
              <a:rPr lang="fr-FR" sz="2400" b="1" dirty="0">
                <a:solidFill>
                  <a:srgbClr val="213B76"/>
                </a:solidFill>
                <a:latin typeface="Myriad Pro" panose="020B0503030403020204"/>
                <a:cs typeface="Arial" panose="020B0604020202020204" pitchFamily="34" charset="0"/>
              </a:rPr>
              <a:t>De nouvelles façons de payer : </a:t>
            </a:r>
            <a:r>
              <a:rPr lang="fr-FR" sz="2400" b="1" dirty="0">
                <a:solidFill>
                  <a:srgbClr val="E06F17"/>
                </a:solidFill>
                <a:latin typeface="Myriad Pro" panose="020B0503030403020204"/>
                <a:cs typeface="Arial" panose="020B0604020202020204" pitchFamily="34" charset="0"/>
              </a:rPr>
              <a:t>Le paiement sans contact </a:t>
            </a:r>
          </a:p>
        </p:txBody>
      </p:sp>
      <p:sp>
        <p:nvSpPr>
          <p:cNvPr id="17"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0" name="Espace réservé du numéro de diapositive 1"/>
          <p:cNvSpPr txBox="1">
            <a:spLocks/>
          </p:cNvSpPr>
          <p:nvPr/>
        </p:nvSpPr>
        <p:spPr>
          <a:xfrm>
            <a:off x="8316416" y="6395230"/>
            <a:ext cx="370385"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28</a:t>
            </a:fld>
            <a:endParaRPr lang="fr-FR" sz="1200" dirty="0">
              <a:solidFill>
                <a:srgbClr val="213B76"/>
              </a:solidFill>
              <a:latin typeface="Myriad Pro" panose="020B0503030403020204"/>
            </a:endParaRPr>
          </a:p>
        </p:txBody>
      </p:sp>
      <p:pic>
        <p:nvPicPr>
          <p:cNvPr id="21" name="Imag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28" name="Groupe 27"/>
          <p:cNvGrpSpPr/>
          <p:nvPr/>
        </p:nvGrpSpPr>
        <p:grpSpPr>
          <a:xfrm>
            <a:off x="3275965" y="3952227"/>
            <a:ext cx="3485418" cy="675817"/>
            <a:chOff x="583815" y="5162724"/>
            <a:chExt cx="3485418" cy="675817"/>
          </a:xfrm>
        </p:grpSpPr>
        <p:sp>
          <p:nvSpPr>
            <p:cNvPr id="15" name="Espace réservé du texte 1"/>
            <p:cNvSpPr txBox="1">
              <a:spLocks/>
            </p:cNvSpPr>
            <p:nvPr/>
          </p:nvSpPr>
          <p:spPr>
            <a:xfrm>
              <a:off x="1178258" y="5279765"/>
              <a:ext cx="2890975" cy="453076"/>
            </a:xfrm>
            <a:prstGeom prst="rect">
              <a:avLst/>
            </a:prstGeom>
          </p:spPr>
          <p:txBody>
            <a:bodyPr vert="horz" lIns="91440" tIns="45720" rIns="91440" bIns="45720" rtlCol="0">
              <a:normAutofit/>
            </a:bodyPr>
            <a:lstStyle>
              <a:lvl1pPr marL="809625" indent="-342900" algn="l" defTabSz="914400" rtl="0" eaLnBrk="1" latinLnBrk="0" hangingPunct="1">
                <a:spcBef>
                  <a:spcPct val="20000"/>
                </a:spcBef>
                <a:buFontTx/>
                <a:buBlip>
                  <a:blip r:embed="rId4"/>
                </a:buBlip>
                <a:defRPr sz="2400" kern="1200">
                  <a:solidFill>
                    <a:srgbClr val="078EE9"/>
                  </a:solidFill>
                  <a:latin typeface="Myriad Pro"/>
                  <a:ea typeface="+mn-ea"/>
                  <a:cs typeface="+mn-cs"/>
                </a:defRPr>
              </a:lvl1pPr>
              <a:lvl2pPr marL="1076325" indent="-285750" algn="l" defTabSz="914400" rtl="0" eaLnBrk="1" latinLnBrk="0" hangingPunct="1">
                <a:spcBef>
                  <a:spcPct val="20000"/>
                </a:spcBef>
                <a:buFontTx/>
                <a:buBlip>
                  <a:blip r:embed="rId5"/>
                </a:buBlip>
                <a:defRPr sz="2200" kern="1200">
                  <a:solidFill>
                    <a:srgbClr val="078EE9"/>
                  </a:solidFill>
                  <a:latin typeface="Myriad Pro"/>
                  <a:ea typeface="+mn-ea"/>
                  <a:cs typeface="+mn-cs"/>
                </a:defRPr>
              </a:lvl2pPr>
              <a:lvl3pPr marL="1343025" indent="-228600" algn="l" defTabSz="914400" rtl="0" eaLnBrk="1" latinLnBrk="0" hangingPunct="1">
                <a:spcBef>
                  <a:spcPct val="20000"/>
                </a:spcBef>
                <a:buFontTx/>
                <a:buBlip>
                  <a:blip r:embed="rId6"/>
                </a:buBlip>
                <a:defRPr sz="2000" kern="1200">
                  <a:solidFill>
                    <a:srgbClr val="078EE9"/>
                  </a:solidFill>
                  <a:latin typeface="Myriad Pro"/>
                  <a:ea typeface="+mn-ea"/>
                  <a:cs typeface="+mn-cs"/>
                </a:defRPr>
              </a:lvl3pPr>
              <a:lvl4pPr marL="1704975" indent="-228600" algn="l" defTabSz="914400" rtl="0" eaLnBrk="1" latinLnBrk="0" hangingPunct="1">
                <a:spcBef>
                  <a:spcPct val="20000"/>
                </a:spcBef>
                <a:buClr>
                  <a:srgbClr val="612A8A"/>
                </a:buClr>
                <a:buFont typeface="Arial" panose="020B0604020202020204" pitchFamily="34" charset="0"/>
                <a:buChar char="–"/>
                <a:defRPr sz="2000" kern="1200">
                  <a:solidFill>
                    <a:srgbClr val="078EE9"/>
                  </a:solidFill>
                  <a:latin typeface="Myriad Pro"/>
                  <a:ea typeface="+mn-ea"/>
                  <a:cs typeface="+mn-cs"/>
                </a:defRPr>
              </a:lvl4pPr>
              <a:lvl5pPr marL="2057400" indent="-228600" algn="l" defTabSz="914400" rtl="0" eaLnBrk="1" latinLnBrk="0" hangingPunct="1">
                <a:spcBef>
                  <a:spcPct val="20000"/>
                </a:spcBef>
                <a:buClr>
                  <a:srgbClr val="078EE9"/>
                </a:buClr>
                <a:buFont typeface="Arial" panose="020B0604020202020204" pitchFamily="34" charset="0"/>
                <a:buChar char="»"/>
                <a:defRPr sz="2000" kern="1200">
                  <a:solidFill>
                    <a:srgbClr val="078EE9"/>
                  </a:solidFill>
                  <a:latin typeface="Myriad Pr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0">
                <a:buFontTx/>
                <a:buNone/>
              </a:pPr>
              <a:r>
                <a:rPr lang="fr-FR" sz="2000" b="1" dirty="0">
                  <a:solidFill>
                    <a:srgbClr val="C92360"/>
                  </a:solidFill>
                  <a:cs typeface="Arial" panose="020B0604020202020204" pitchFamily="34" charset="0"/>
                </a:rPr>
                <a:t>Technologie NFC </a:t>
              </a:r>
            </a:p>
          </p:txBody>
        </p:sp>
        <p:grpSp>
          <p:nvGrpSpPr>
            <p:cNvPr id="27" name="Groupe 26"/>
            <p:cNvGrpSpPr/>
            <p:nvPr/>
          </p:nvGrpSpPr>
          <p:grpSpPr>
            <a:xfrm>
              <a:off x="583815" y="5162724"/>
              <a:ext cx="675817" cy="675817"/>
              <a:chOff x="493228" y="5128123"/>
              <a:chExt cx="920910" cy="920910"/>
            </a:xfrm>
          </p:grpSpPr>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493228" y="5128123"/>
                <a:ext cx="920910" cy="920910"/>
              </a:xfrm>
              <a:prstGeom prst="rect">
                <a:avLst/>
              </a:prstGeom>
            </p:spPr>
          </p:pic>
          <p:sp>
            <p:nvSpPr>
              <p:cNvPr id="26" name="Rectangle 25"/>
              <p:cNvSpPr/>
              <p:nvPr/>
            </p:nvSpPr>
            <p:spPr>
              <a:xfrm>
                <a:off x="539552" y="5500633"/>
                <a:ext cx="191447" cy="23220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grpSp>
      </p:grpSp>
      <p:sp>
        <p:nvSpPr>
          <p:cNvPr id="22" name="Espace réservé du texte 1"/>
          <p:cNvSpPr>
            <a:spLocks noGrp="1"/>
          </p:cNvSpPr>
          <p:nvPr>
            <p:ph type="body" sz="quarter" idx="10"/>
          </p:nvPr>
        </p:nvSpPr>
        <p:spPr>
          <a:xfrm>
            <a:off x="5724128" y="4923616"/>
            <a:ext cx="3115077" cy="1025663"/>
          </a:xfrm>
          <a:ln w="28575">
            <a:solidFill>
              <a:srgbClr val="E06F17"/>
            </a:solidFill>
          </a:ln>
        </p:spPr>
        <p:txBody>
          <a:bodyPr anchor="ctr">
            <a:noAutofit/>
          </a:bodyPr>
          <a:lstStyle/>
          <a:p>
            <a:pPr marL="0" indent="0" algn="ctr">
              <a:spcBef>
                <a:spcPts val="0"/>
              </a:spcBef>
              <a:buNone/>
            </a:pPr>
            <a:r>
              <a:rPr lang="fr-FR" sz="2000" b="1" noProof="0" dirty="0">
                <a:solidFill>
                  <a:schemeClr val="accent6">
                    <a:lumMod val="75000"/>
                  </a:schemeClr>
                </a:solidFill>
                <a:cs typeface="Arial" panose="020B0604020202020204" pitchFamily="34" charset="0"/>
              </a:rPr>
              <a:t>2021 : 7,4 milliards de transactions</a:t>
            </a:r>
          </a:p>
        </p:txBody>
      </p:sp>
      <p:sp>
        <p:nvSpPr>
          <p:cNvPr id="29" name="Text Box 2"/>
          <p:cNvSpPr txBox="1">
            <a:spLocks/>
          </p:cNvSpPr>
          <p:nvPr/>
        </p:nvSpPr>
        <p:spPr>
          <a:xfrm>
            <a:off x="50800" y="188640"/>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grpSp>
        <p:nvGrpSpPr>
          <p:cNvPr id="30" name="Groupe 29"/>
          <p:cNvGrpSpPr/>
          <p:nvPr/>
        </p:nvGrpSpPr>
        <p:grpSpPr>
          <a:xfrm>
            <a:off x="7452320" y="6073306"/>
            <a:ext cx="720000" cy="720000"/>
            <a:chOff x="7265063" y="4704021"/>
            <a:chExt cx="1461165" cy="1563870"/>
          </a:xfrm>
        </p:grpSpPr>
        <p:sp>
          <p:nvSpPr>
            <p:cNvPr id="31" name="Ellipse 30">
              <a:hlinkClick r:id="rId10" action="ppaction://hlinksldjump"/>
            </p:cNvPr>
            <p:cNvSpPr/>
            <p:nvPr/>
          </p:nvSpPr>
          <p:spPr>
            <a:xfrm>
              <a:off x="7265063" y="4704021"/>
              <a:ext cx="1461165" cy="1563870"/>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32" name="ZoneTexte 31"/>
            <p:cNvSpPr txBox="1"/>
            <p:nvPr/>
          </p:nvSpPr>
          <p:spPr>
            <a:xfrm>
              <a:off x="7361672" y="5196558"/>
              <a:ext cx="1267946" cy="534794"/>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FFFFFF"/>
                  </a:solidFill>
                  <a:effectLst/>
                  <a:uLnTx/>
                  <a:uFillTx/>
                  <a:latin typeface="Myriad Pro" panose="020B0503030403020204"/>
                  <a:cs typeface="Helvetica"/>
                  <a:hlinkClick r:id="rId10" action="ppaction://hlinksldjump"/>
                </a:rPr>
                <a:t>BONUS</a:t>
              </a:r>
              <a:endParaRPr kumimoji="0" lang="fr-FR" sz="1000" b="0" i="0" u="none" strike="noStrike" kern="0" cap="none" spc="0" normalizeH="0" baseline="0" noProof="0" dirty="0">
                <a:ln>
                  <a:noFill/>
                </a:ln>
                <a:solidFill>
                  <a:srgbClr val="FFFFFF"/>
                </a:solidFill>
                <a:effectLst/>
                <a:uLnTx/>
                <a:uFillTx/>
                <a:latin typeface="Myriad Pro" panose="020B0503030403020204"/>
                <a:cs typeface="Helvetica"/>
              </a:endParaRPr>
            </a:p>
          </p:txBody>
        </p:sp>
      </p:grpSp>
    </p:spTree>
    <p:extLst>
      <p:ext uri="{BB962C8B-B14F-4D97-AF65-F5344CB8AC3E}">
        <p14:creationId xmlns:p14="http://schemas.microsoft.com/office/powerpoint/2010/main" val="39801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03648" y="1691732"/>
            <a:ext cx="6120680" cy="4464496"/>
          </a:xfrm>
        </p:spPr>
        <p:txBody>
          <a:bodyPr>
            <a:normAutofit/>
          </a:bodyPr>
          <a:lstStyle/>
          <a:p>
            <a:pPr marL="0" indent="0">
              <a:lnSpc>
                <a:spcPct val="250000"/>
              </a:lnSpc>
              <a:buNone/>
            </a:pPr>
            <a:r>
              <a:rPr lang="fr-FR" sz="2400" b="1" dirty="0">
                <a:solidFill>
                  <a:srgbClr val="213B76"/>
                </a:solidFill>
                <a:cs typeface="Arial" panose="020B0604020202020204" pitchFamily="34" charset="0"/>
              </a:rPr>
              <a:t>Lors de retraits au distributeur</a:t>
            </a:r>
            <a:endParaRPr lang="fr-FR" sz="2400" b="1" dirty="0">
              <a:solidFill>
                <a:srgbClr val="002060"/>
              </a:solidFill>
              <a:cs typeface="Arial" panose="020B0604020202020204" pitchFamily="34" charset="0"/>
            </a:endParaRPr>
          </a:p>
          <a:p>
            <a:pPr marL="0" indent="0">
              <a:lnSpc>
                <a:spcPct val="250000"/>
              </a:lnSpc>
              <a:buNone/>
            </a:pPr>
            <a:r>
              <a:rPr lang="fr-FR" sz="2400" b="1" noProof="0" dirty="0">
                <a:solidFill>
                  <a:srgbClr val="213B76"/>
                </a:solidFill>
                <a:cs typeface="Arial" panose="020B0604020202020204" pitchFamily="34" charset="0"/>
              </a:rPr>
              <a:t>En cas d’utilisation d’une carte bancaire</a:t>
            </a:r>
          </a:p>
          <a:p>
            <a:pPr marL="0" indent="0">
              <a:lnSpc>
                <a:spcPct val="250000"/>
              </a:lnSpc>
              <a:buNone/>
            </a:pPr>
            <a:r>
              <a:rPr lang="fr-FR" sz="2400" b="1" noProof="0" dirty="0">
                <a:solidFill>
                  <a:srgbClr val="213B76"/>
                </a:solidFill>
                <a:cs typeface="Arial" panose="020B0604020202020204" pitchFamily="34" charset="0"/>
              </a:rPr>
              <a:t>Lors d’achats en ligne</a:t>
            </a:r>
            <a:endParaRPr lang="fr-FR" sz="2400" b="1" dirty="0">
              <a:solidFill>
                <a:srgbClr val="213B76"/>
              </a:solidFill>
            </a:endParaRPr>
          </a:p>
          <a:p>
            <a:pPr marL="0" indent="0">
              <a:lnSpc>
                <a:spcPct val="250000"/>
              </a:lnSpc>
              <a:buNone/>
            </a:pPr>
            <a:r>
              <a:rPr lang="fr-FR" sz="2400" b="1" noProof="0" dirty="0">
                <a:solidFill>
                  <a:srgbClr val="213B76"/>
                </a:solidFill>
              </a:rPr>
              <a:t>En cas de paiement par chèque…</a:t>
            </a:r>
            <a:endParaRPr lang="fr-FR" sz="2400" b="1" noProof="0" dirty="0">
              <a:solidFill>
                <a:srgbClr val="213B76"/>
              </a:solidFill>
              <a:cs typeface="Arial" panose="020B0604020202020204" pitchFamily="34" charset="0"/>
            </a:endParaRPr>
          </a:p>
        </p:txBody>
      </p:sp>
      <p:sp>
        <p:nvSpPr>
          <p:cNvPr id="14"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COMMENT PAYER DE FAÇON SÉCURISÉE ? </a:t>
            </a:r>
          </a:p>
        </p:txBody>
      </p:sp>
      <p:sp>
        <p:nvSpPr>
          <p:cNvPr id="15"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6"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29</a:t>
            </a:fld>
            <a:endParaRPr lang="fr-FR" sz="1200" dirty="0">
              <a:solidFill>
                <a:srgbClr val="213B76"/>
              </a:solidFill>
              <a:latin typeface="Myriad Pro" panose="020B0503030403020204"/>
            </a:endParaRPr>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1" name="Rectangle 10"/>
          <p:cNvSpPr/>
          <p:nvPr/>
        </p:nvSpPr>
        <p:spPr>
          <a:xfrm>
            <a:off x="431541" y="1003254"/>
            <a:ext cx="8280919" cy="523220"/>
          </a:xfrm>
          <a:prstGeom prst="rect">
            <a:avLst/>
          </a:prstGeom>
        </p:spPr>
        <p:txBody>
          <a:bodyPr wrap="square">
            <a:spAutoFit/>
          </a:bodyPr>
          <a:lstStyle/>
          <a:p>
            <a:pPr algn="ctr"/>
            <a:r>
              <a:rPr lang="fr-FR" sz="2800" b="1" dirty="0">
                <a:solidFill>
                  <a:srgbClr val="E06F17"/>
                </a:solidFill>
                <a:latin typeface="Myriad Pro" panose="020B0503030403020204"/>
                <a:cs typeface="Arial" panose="020B0604020202020204" pitchFamily="34" charset="0"/>
              </a:rPr>
              <a:t>Quelles précautions pour limiter les fraudes ?</a:t>
            </a: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2185926"/>
            <a:ext cx="303565" cy="303565"/>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90050"/>
            <a:ext cx="303565" cy="303565"/>
          </a:xfrm>
          <a:prstGeom prst="rect">
            <a:avLst/>
          </a:prstGeom>
        </p:spPr>
      </p:pic>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203849"/>
            <a:ext cx="303565" cy="303565"/>
          </a:xfrm>
          <a:prstGeom prst="rect">
            <a:avLst/>
          </a:prstGeom>
        </p:spPr>
      </p:pic>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5211510"/>
            <a:ext cx="303565" cy="303565"/>
          </a:xfrm>
          <a:prstGeom prst="rect">
            <a:avLst/>
          </a:prstGeom>
        </p:spPr>
      </p:pic>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2996952"/>
            <a:ext cx="720080" cy="720080"/>
          </a:xfrm>
          <a:prstGeom prst="rect">
            <a:avLst/>
          </a:prstGeom>
        </p:spPr>
      </p:pic>
      <p:pic>
        <p:nvPicPr>
          <p:cNvPr id="23" name="Imag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0155" y="4915883"/>
            <a:ext cx="786181" cy="786181"/>
          </a:xfrm>
          <a:prstGeom prst="rect">
            <a:avLst/>
          </a:prstGeom>
        </p:spPr>
      </p:pic>
      <p:pic>
        <p:nvPicPr>
          <p:cNvPr id="24" name="Imag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2040" y="4005064"/>
            <a:ext cx="648072" cy="648072"/>
          </a:xfrm>
          <a:prstGeom prst="rect">
            <a:avLst/>
          </a:prstGeom>
        </p:spPr>
      </p:pic>
      <p:pic>
        <p:nvPicPr>
          <p:cNvPr id="25" name="Imag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006480"/>
            <a:ext cx="752475" cy="752475"/>
          </a:xfrm>
          <a:prstGeom prst="rect">
            <a:avLst/>
          </a:prstGeom>
        </p:spPr>
      </p:pic>
      <p:pic>
        <p:nvPicPr>
          <p:cNvPr id="3" name="Image 2">
            <a:hlinkClick r:id="rId9" action="ppaction://hlinksldjump"/>
          </p:cNvPr>
          <p:cNvPicPr>
            <a:picLocks noChangeAspect="1"/>
          </p:cNvPicPr>
          <p:nvPr/>
        </p:nvPicPr>
        <p:blipFill>
          <a:blip r:embed="rId10"/>
          <a:stretch>
            <a:fillRect/>
          </a:stretch>
        </p:blipFill>
        <p:spPr>
          <a:xfrm>
            <a:off x="7524614" y="5972567"/>
            <a:ext cx="725487" cy="719390"/>
          </a:xfrm>
          <a:prstGeom prst="rect">
            <a:avLst/>
          </a:prstGeom>
        </p:spPr>
      </p:pic>
    </p:spTree>
    <p:extLst>
      <p:ext uri="{BB962C8B-B14F-4D97-AF65-F5344CB8AC3E}">
        <p14:creationId xmlns:p14="http://schemas.microsoft.com/office/powerpoint/2010/main" val="368681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3</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endParaRPr lang="fr-FR" sz="2800" dirty="0">
              <a:solidFill>
                <a:srgbClr val="213B76"/>
              </a:solidFill>
              <a:latin typeface="Myriad Pro" panose="020B0503030403020204"/>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3" name="Image 2">
            <a:hlinkClick r:id="rId4"/>
          </p:cNvPr>
          <p:cNvPicPr>
            <a:picLocks noChangeAspect="1"/>
          </p:cNvPicPr>
          <p:nvPr/>
        </p:nvPicPr>
        <p:blipFill>
          <a:blip r:embed="rId5"/>
          <a:stretch>
            <a:fillRect/>
          </a:stretch>
        </p:blipFill>
        <p:spPr>
          <a:xfrm>
            <a:off x="1325208" y="1746068"/>
            <a:ext cx="6532529" cy="348401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p:cNvSpPr>
          <p:nvPr/>
        </p:nvSpPr>
        <p:spPr>
          <a:xfrm>
            <a:off x="-140444" y="100999"/>
            <a:ext cx="9424888" cy="816731"/>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30</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6" name="Image 5">
            <a:hlinkClick r:id="rId4"/>
          </p:cNvPr>
          <p:cNvPicPr>
            <a:picLocks noChangeAspect="1"/>
          </p:cNvPicPr>
          <p:nvPr/>
        </p:nvPicPr>
        <p:blipFill>
          <a:blip r:embed="rId5"/>
          <a:stretch>
            <a:fillRect/>
          </a:stretch>
        </p:blipFill>
        <p:spPr>
          <a:xfrm>
            <a:off x="1043608" y="1484784"/>
            <a:ext cx="6900671" cy="3695330"/>
          </a:xfrm>
          <a:prstGeom prst="rect">
            <a:avLst/>
          </a:prstGeom>
        </p:spPr>
      </p:pic>
    </p:spTree>
    <p:extLst>
      <p:ext uri="{BB962C8B-B14F-4D97-AF65-F5344CB8AC3E}">
        <p14:creationId xmlns:p14="http://schemas.microsoft.com/office/powerpoint/2010/main" val="29224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971600" y="1941901"/>
            <a:ext cx="7812483" cy="3535721"/>
          </a:xfrm>
        </p:spPr>
        <p:txBody>
          <a:bodyPr>
            <a:normAutofit/>
          </a:bodyPr>
          <a:lstStyle/>
          <a:p>
            <a:pPr marL="0" indent="0">
              <a:spcBef>
                <a:spcPts val="0"/>
              </a:spcBef>
              <a:buNone/>
            </a:pPr>
            <a:r>
              <a:rPr lang="fr-FR" sz="2200" dirty="0">
                <a:solidFill>
                  <a:srgbClr val="213B76"/>
                </a:solidFill>
                <a:cs typeface="Arial" panose="020B0604020202020204" pitchFamily="34" charset="0"/>
              </a:rPr>
              <a:t>De gagner facilement beaucoup d’argent</a:t>
            </a:r>
            <a:endParaRPr lang="fr-FR" sz="2200" dirty="0">
              <a:solidFill>
                <a:srgbClr val="002060"/>
              </a:solidFill>
              <a:cs typeface="Arial" panose="020B0604020202020204" pitchFamily="34" charset="0"/>
            </a:endParaRP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noProof="0" dirty="0">
                <a:solidFill>
                  <a:srgbClr val="213B76"/>
                </a:solidFill>
                <a:cs typeface="Arial" panose="020B0604020202020204" pitchFamily="34" charset="0"/>
              </a:rPr>
              <a:t>Un placement avantageux à la fois sûr et  permettant de gagner beaucoup</a:t>
            </a:r>
          </a:p>
          <a:p>
            <a:pPr marL="0" indent="0">
              <a:spcBef>
                <a:spcPts val="0"/>
              </a:spcBef>
              <a:buNone/>
            </a:pPr>
            <a:endParaRPr lang="fr-FR" sz="2200" dirty="0">
              <a:solidFill>
                <a:srgbClr val="213B76"/>
              </a:solidFill>
              <a:cs typeface="Arial" panose="020B0604020202020204" pitchFamily="34" charset="0"/>
            </a:endParaRPr>
          </a:p>
          <a:p>
            <a:pPr marL="0" indent="0">
              <a:spcBef>
                <a:spcPts val="0"/>
              </a:spcBef>
              <a:buNone/>
            </a:pPr>
            <a:r>
              <a:rPr lang="fr-FR" sz="2200" dirty="0">
                <a:solidFill>
                  <a:srgbClr val="213B76"/>
                </a:solidFill>
                <a:cs typeface="Arial" panose="020B0604020202020204" pitchFamily="34" charset="0"/>
              </a:rPr>
              <a:t>D’emprunter facilement de l’argent</a:t>
            </a:r>
          </a:p>
          <a:p>
            <a:pPr marL="0" indent="0">
              <a:spcBef>
                <a:spcPts val="0"/>
              </a:spcBef>
              <a:buNone/>
            </a:pPr>
            <a:endParaRPr lang="fr-FR" sz="2200" noProof="0" dirty="0">
              <a:solidFill>
                <a:srgbClr val="213B76"/>
              </a:solidFill>
            </a:endParaRPr>
          </a:p>
          <a:p>
            <a:pPr marL="0" indent="0">
              <a:spcBef>
                <a:spcPts val="0"/>
              </a:spcBef>
              <a:buNone/>
            </a:pPr>
            <a:r>
              <a:rPr lang="fr-FR" sz="2200" noProof="0" dirty="0">
                <a:solidFill>
                  <a:srgbClr val="213B76"/>
                </a:solidFill>
              </a:rPr>
              <a:t>Un message d’alerte te prévenant d’un problème et te demandant pour le résoudre, soit d’envoyer de l’argent, soit de donner les coordonnées de ta carte bancaire</a:t>
            </a:r>
            <a:endParaRPr lang="fr-FR" sz="2200" noProof="0" dirty="0"/>
          </a:p>
        </p:txBody>
      </p:sp>
      <p:sp>
        <p:nvSpPr>
          <p:cNvPr id="10" name="Text Box 2"/>
          <p:cNvSpPr txBox="1">
            <a:spLocks/>
          </p:cNvSpPr>
          <p:nvPr/>
        </p:nvSpPr>
        <p:spPr>
          <a:xfrm>
            <a:off x="-140444" y="100999"/>
            <a:ext cx="9424888" cy="816731"/>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SUR TON TÉLÉPHONE : ATTENTION AUX ARNAQUES </a:t>
            </a:r>
          </a:p>
        </p:txBody>
      </p:sp>
      <p:sp>
        <p:nvSpPr>
          <p:cNvPr id="11"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3"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31</a:t>
            </a:fld>
            <a:endParaRPr lang="fr-FR" sz="1200" dirty="0">
              <a:solidFill>
                <a:srgbClr val="213B76"/>
              </a:solidFill>
              <a:latin typeface="Myriad Pro" panose="020B0503030403020204"/>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3" name="Rectangle 2"/>
          <p:cNvSpPr/>
          <p:nvPr/>
        </p:nvSpPr>
        <p:spPr>
          <a:xfrm>
            <a:off x="629816" y="5604230"/>
            <a:ext cx="7884368" cy="461665"/>
          </a:xfrm>
          <a:prstGeom prst="rect">
            <a:avLst/>
          </a:prstGeom>
        </p:spPr>
        <p:txBody>
          <a:bodyPr wrap="square">
            <a:spAutoFit/>
          </a:bodyPr>
          <a:lstStyle/>
          <a:p>
            <a:pPr algn="ctr"/>
            <a:r>
              <a:rPr lang="fr-FR" sz="2400" b="1" dirty="0">
                <a:solidFill>
                  <a:srgbClr val="FF0000"/>
                </a:solidFill>
                <a:latin typeface="Myriad Pro" panose="020B0503030403020204"/>
              </a:rPr>
              <a:t>C’est probablement une arnaque : ne pas répondre !</a:t>
            </a:r>
            <a:endParaRPr lang="fr-FR" sz="2400" dirty="0">
              <a:latin typeface="Myriad Pro" panose="020B0503030403020204"/>
            </a:endParaRPr>
          </a:p>
        </p:txBody>
      </p:sp>
      <p:sp>
        <p:nvSpPr>
          <p:cNvPr id="4" name="Rectangle 3"/>
          <p:cNvSpPr/>
          <p:nvPr/>
        </p:nvSpPr>
        <p:spPr>
          <a:xfrm>
            <a:off x="431477" y="933364"/>
            <a:ext cx="8281046" cy="830997"/>
          </a:xfrm>
          <a:prstGeom prst="rect">
            <a:avLst/>
          </a:prstGeom>
        </p:spPr>
        <p:txBody>
          <a:bodyPr wrap="square">
            <a:spAutoFit/>
          </a:bodyPr>
          <a:lstStyle/>
          <a:p>
            <a:r>
              <a:rPr lang="fr-FR" sz="2400" b="1" dirty="0">
                <a:solidFill>
                  <a:srgbClr val="E06F17"/>
                </a:solidFill>
                <a:latin typeface="Myriad Pro" panose="020B0503030403020204"/>
                <a:cs typeface="Arial" panose="020B0604020202020204" pitchFamily="34" charset="0"/>
              </a:rPr>
              <a:t>Sur internet, sur les réseaux sociaux, par SMS… un message ou une publicité proposant : </a:t>
            </a:r>
          </a:p>
        </p:txBody>
      </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045202"/>
            <a:ext cx="239812" cy="239812"/>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2736029"/>
            <a:ext cx="239812" cy="239812"/>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20" y="3739050"/>
            <a:ext cx="239812" cy="239812"/>
          </a:xfrm>
          <a:prstGeom prst="rect">
            <a:avLst/>
          </a:prstGeom>
        </p:spPr>
      </p:pic>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279" y="4409925"/>
            <a:ext cx="239812" cy="239812"/>
          </a:xfrm>
          <a:prstGeom prst="rect">
            <a:avLst/>
          </a:prstGeom>
        </p:spPr>
      </p:pic>
    </p:spTree>
    <p:extLst>
      <p:ext uri="{BB962C8B-B14F-4D97-AF65-F5344CB8AC3E}">
        <p14:creationId xmlns:p14="http://schemas.microsoft.com/office/powerpoint/2010/main" val="3853934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Rectangle 6"/>
          <p:cNvSpPr/>
          <p:nvPr/>
        </p:nvSpPr>
        <p:spPr>
          <a:xfrm>
            <a:off x="1" y="2780928"/>
            <a:ext cx="9144000" cy="4077072"/>
          </a:xfrm>
          <a:custGeom>
            <a:avLst/>
            <a:gdLst/>
            <a:ahLst/>
            <a:cxnLst>
              <a:cxn ang="0">
                <a:pos x="wd2" y="hd2"/>
              </a:cxn>
              <a:cxn ang="5400000">
                <a:pos x="wd2" y="hd2"/>
              </a:cxn>
              <a:cxn ang="10800000">
                <a:pos x="wd2" y="hd2"/>
              </a:cxn>
              <a:cxn ang="16200000">
                <a:pos x="wd2" y="hd2"/>
              </a:cxn>
            </a:cxnLst>
            <a:rect l="0" t="0" r="r" b="b"/>
            <a:pathLst>
              <a:path w="21600" h="21600" extrusionOk="0">
                <a:moveTo>
                  <a:pt x="11472" y="10488"/>
                </a:moveTo>
                <a:lnTo>
                  <a:pt x="21600" y="0"/>
                </a:lnTo>
                <a:lnTo>
                  <a:pt x="21600" y="21600"/>
                </a:lnTo>
                <a:lnTo>
                  <a:pt x="0" y="21600"/>
                </a:lnTo>
                <a:lnTo>
                  <a:pt x="11472" y="10488"/>
                </a:lnTo>
                <a:close/>
              </a:path>
            </a:pathLst>
          </a:custGeom>
          <a:solidFill>
            <a:srgbClr val="213B7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dirty="0"/>
          </a:p>
        </p:txBody>
      </p:sp>
      <p:pic>
        <p:nvPicPr>
          <p:cNvPr id="772" name="Picture 2" descr="Picture 2">
            <a:hlinkClick r:id="rId3"/>
          </p:cNvPr>
          <p:cNvPicPr>
            <a:picLocks noChangeAspect="1"/>
          </p:cNvPicPr>
          <p:nvPr/>
        </p:nvPicPr>
        <p:blipFill rotWithShape="1">
          <a:blip r:embed="rId4"/>
          <a:srcRect l="3829" t="18194" r="3501" b="17703"/>
          <a:stretch/>
        </p:blipFill>
        <p:spPr>
          <a:xfrm>
            <a:off x="215516" y="2582241"/>
            <a:ext cx="8712969" cy="3168352"/>
          </a:xfrm>
          <a:prstGeom prst="rect">
            <a:avLst/>
          </a:prstGeom>
          <a:ln w="12700">
            <a:miter lim="400000"/>
          </a:ln>
        </p:spPr>
      </p:pic>
      <p:sp>
        <p:nvSpPr>
          <p:cNvPr id="769" name="Rectangle à coins arrondis 2"/>
          <p:cNvSpPr/>
          <p:nvPr/>
        </p:nvSpPr>
        <p:spPr>
          <a:xfrm>
            <a:off x="0" y="1099150"/>
            <a:ext cx="9144001" cy="1356254"/>
          </a:xfrm>
          <a:prstGeom prst="roundRect">
            <a:avLst>
              <a:gd name="adj" fmla="val 0"/>
            </a:avLst>
          </a:prstGeom>
          <a:solidFill>
            <a:srgbClr val="213B76"/>
          </a:solidFill>
          <a:ln w="12700">
            <a:miter lim="400000"/>
          </a:ln>
        </p:spPr>
        <p:txBody>
          <a:bodyPr lIns="45718" tIns="45718" rIns="45718" bIns="45718" anchor="ctr"/>
          <a:lstStyle/>
          <a:p>
            <a:pPr algn="ctr">
              <a:defRPr sz="1400" b="1">
                <a:latin typeface="Arial"/>
                <a:ea typeface="Arial"/>
                <a:cs typeface="Arial"/>
                <a:sym typeface="Arial"/>
              </a:defRPr>
            </a:pPr>
            <a:endParaRPr lang="en-US" sz="1600" noProof="1">
              <a:solidFill>
                <a:srgbClr val="FFFFFF"/>
              </a:solidFill>
              <a:latin typeface="Myriad Pro"/>
            </a:endParaRPr>
          </a:p>
        </p:txBody>
      </p:sp>
      <p:sp>
        <p:nvSpPr>
          <p:cNvPr id="775" name="ZoneTexte 12"/>
          <p:cNvSpPr txBox="1"/>
          <p:nvPr/>
        </p:nvSpPr>
        <p:spPr>
          <a:xfrm>
            <a:off x="1401658" y="6076117"/>
            <a:ext cx="8074376" cy="6155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1400" b="1">
                <a:solidFill>
                  <a:srgbClr val="FFFFFF"/>
                </a:solidFill>
                <a:latin typeface="Arial"/>
                <a:ea typeface="Arial"/>
                <a:cs typeface="Arial"/>
                <a:sym typeface="Arial"/>
              </a:defRPr>
            </a:lvl1pPr>
          </a:lstStyle>
          <a:p>
            <a:r>
              <a:rPr lang="en-US" sz="1800" b="0" noProof="1">
                <a:latin typeface="Myriad Pro"/>
              </a:rPr>
              <a:t>Une rubrique pour les jeunes  + Une rubrique dédiée aux enseignants </a:t>
            </a:r>
          </a:p>
          <a:p>
            <a:r>
              <a:rPr lang="en-US" sz="1600" b="0" noProof="1">
                <a:latin typeface="Myriad Pro"/>
              </a:rPr>
              <a:t>                                          (avec des ressources EDUSCOL)</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564" y="154195"/>
            <a:ext cx="3429535" cy="833969"/>
          </a:xfrm>
          <a:prstGeom prst="rect">
            <a:avLst/>
          </a:prstGeom>
        </p:spPr>
      </p:pic>
      <p:pic>
        <p:nvPicPr>
          <p:cNvPr id="2" name="Image 1"/>
          <p:cNvPicPr>
            <a:picLocks noChangeAspect="1"/>
          </p:cNvPicPr>
          <p:nvPr/>
        </p:nvPicPr>
        <p:blipFill rotWithShape="1">
          <a:blip r:embed="rId6" cstate="print">
            <a:extLst>
              <a:ext uri="{28A0092B-C50C-407E-A947-70E740481C1C}">
                <a14:useLocalDpi xmlns:a14="http://schemas.microsoft.com/office/drawing/2010/main" val="0"/>
              </a:ext>
            </a:extLst>
          </a:blip>
          <a:srcRect t="25385" b="29172"/>
          <a:stretch/>
        </p:blipFill>
        <p:spPr>
          <a:xfrm>
            <a:off x="6281724" y="302358"/>
            <a:ext cx="2844714" cy="537643"/>
          </a:xfrm>
          <a:prstGeom prst="rect">
            <a:avLst/>
          </a:prstGeom>
        </p:spPr>
      </p:pic>
      <p:sp>
        <p:nvSpPr>
          <p:cNvPr id="4" name="ZoneTexte 3"/>
          <p:cNvSpPr txBox="1"/>
          <p:nvPr/>
        </p:nvSpPr>
        <p:spPr>
          <a:xfrm>
            <a:off x="485467" y="1152051"/>
            <a:ext cx="817306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FFFFFF"/>
                </a:solidFill>
                <a:effectLst/>
                <a:uFillTx/>
                <a:latin typeface="Myriad Pro" panose="020B0503030403020204"/>
                <a:sym typeface="Helvetica"/>
              </a:rPr>
              <a:t>Plus d’informations sur : wwww.mesquestiondargent.fr</a:t>
            </a:r>
          </a:p>
        </p:txBody>
      </p:sp>
      <p:sp>
        <p:nvSpPr>
          <p:cNvPr id="16" name="ZoneTexte 15"/>
          <p:cNvSpPr txBox="1"/>
          <p:nvPr/>
        </p:nvSpPr>
        <p:spPr>
          <a:xfrm>
            <a:off x="443068" y="1619762"/>
            <a:ext cx="8257865"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a:ln>
                  <a:noFill/>
                </a:ln>
                <a:solidFill>
                  <a:srgbClr val="FFFFFF"/>
                </a:solidFill>
                <a:effectLst/>
                <a:uFillTx/>
                <a:latin typeface="Myriad Pro" panose="020B0503030403020204"/>
                <a:sym typeface="Helvetica"/>
              </a:rPr>
              <a:t>Le portail </a:t>
            </a:r>
            <a:r>
              <a:rPr kumimoji="0" lang="fr-FR" sz="2000" b="0" i="0" u="sng" strike="noStrike" cap="none" spc="0" normalizeH="0" baseline="0" dirty="0">
                <a:ln>
                  <a:noFill/>
                </a:ln>
                <a:solidFill>
                  <a:srgbClr val="FFFFFF"/>
                </a:solidFill>
                <a:effectLst/>
                <a:uFillTx/>
                <a:latin typeface="Myriad Pro" panose="020B0503030403020204"/>
                <a:sym typeface="Helvetica"/>
              </a:rPr>
              <a:t>public</a:t>
            </a:r>
            <a:r>
              <a:rPr kumimoji="0" lang="fr-FR" sz="2000" b="0" i="0" u="none" strike="noStrike" cap="none" spc="0" normalizeH="0" baseline="0" dirty="0">
                <a:ln>
                  <a:noFill/>
                </a:ln>
                <a:solidFill>
                  <a:srgbClr val="FFFFFF"/>
                </a:solidFill>
                <a:effectLst/>
                <a:uFillTx/>
                <a:latin typeface="Myriad Pro" panose="020B0503030403020204"/>
                <a:sym typeface="Helvetica"/>
              </a:rPr>
              <a:t> de l'éducation économique, budgétaire et financière, géré</a:t>
            </a:r>
            <a:r>
              <a:rPr kumimoji="0" lang="fr-FR" sz="2000" b="0" i="0" u="none" strike="noStrike" cap="none" spc="0" normalizeH="0" dirty="0">
                <a:ln>
                  <a:noFill/>
                </a:ln>
                <a:solidFill>
                  <a:srgbClr val="FFFFFF"/>
                </a:solidFill>
                <a:effectLst/>
                <a:uFillTx/>
                <a:latin typeface="Myriad Pro" panose="020B0503030403020204"/>
                <a:sym typeface="Helvetica"/>
              </a:rPr>
              <a:t> par la Banque de France</a:t>
            </a:r>
            <a:endParaRPr kumimoji="0" lang="fr-FR" sz="2000" b="0" i="0" u="none" strike="noStrike" cap="none" spc="0" normalizeH="0" baseline="0" dirty="0">
              <a:ln>
                <a:noFill/>
              </a:ln>
              <a:solidFill>
                <a:srgbClr val="FFFFFF"/>
              </a:solidFill>
              <a:effectLst/>
              <a:uFillTx/>
              <a:latin typeface="Myriad Pro" panose="020B0503030403020204"/>
              <a:sym typeface="Helvetica"/>
            </a:endParaRPr>
          </a:p>
        </p:txBody>
      </p:sp>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b="28648"/>
          <a:stretch/>
        </p:blipFill>
        <p:spPr>
          <a:xfrm>
            <a:off x="174391" y="368"/>
            <a:ext cx="1517289" cy="1076370"/>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Titre 1"/>
          <p:cNvSpPr txBox="1"/>
          <p:nvPr/>
        </p:nvSpPr>
        <p:spPr>
          <a:xfrm>
            <a:off x="1719263" y="234950"/>
            <a:ext cx="5705475" cy="584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200" b="1">
                <a:solidFill>
                  <a:srgbClr val="002060"/>
                </a:solidFill>
                <a:latin typeface="Arial"/>
                <a:ea typeface="Arial"/>
                <a:cs typeface="Arial"/>
                <a:sym typeface="Arial"/>
              </a:defRPr>
            </a:lvl1pPr>
          </a:lstStyle>
          <a:p>
            <a:r>
              <a:rPr dirty="0">
                <a:solidFill>
                  <a:srgbClr val="213B76"/>
                </a:solidFill>
                <a:latin typeface="Myriad Pro" panose="020B0503030403020204"/>
              </a:rPr>
              <a:t>LEXIQUE</a:t>
            </a:r>
          </a:p>
        </p:txBody>
      </p:sp>
      <p:sp>
        <p:nvSpPr>
          <p:cNvPr id="4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33</a:t>
            </a:fld>
            <a:endParaRPr lang="fr-FR" sz="1200" dirty="0">
              <a:solidFill>
                <a:srgbClr val="213B76"/>
              </a:solidFill>
              <a:latin typeface="Myriad Pro" panose="020B0503030403020204"/>
            </a:endParaRPr>
          </a:p>
        </p:txBody>
      </p:sp>
      <p:pic>
        <p:nvPicPr>
          <p:cNvPr id="48" name="Imag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aphicFrame>
        <p:nvGraphicFramePr>
          <p:cNvPr id="49" name="Tableau 48"/>
          <p:cNvGraphicFramePr>
            <a:graphicFrameLocks noGrp="1"/>
          </p:cNvGraphicFramePr>
          <p:nvPr>
            <p:extLst>
              <p:ext uri="{D42A27DB-BD31-4B8C-83A1-F6EECF244321}">
                <p14:modId xmlns:p14="http://schemas.microsoft.com/office/powerpoint/2010/main" val="3039395749"/>
              </p:ext>
            </p:extLst>
          </p:nvPr>
        </p:nvGraphicFramePr>
        <p:xfrm>
          <a:off x="395536" y="1124743"/>
          <a:ext cx="8352928" cy="5019778"/>
        </p:xfrm>
        <a:graphic>
          <a:graphicData uri="http://schemas.openxmlformats.org/drawingml/2006/table">
            <a:tbl>
              <a:tblPr firstRow="1" bandRow="1">
                <a:tableStyleId>{5940675A-B579-460E-94D1-54222C63F5DA}</a:tableStyleId>
              </a:tblPr>
              <a:tblGrid>
                <a:gridCol w="2436068">
                  <a:extLst>
                    <a:ext uri="{9D8B030D-6E8A-4147-A177-3AD203B41FA5}">
                      <a16:colId xmlns:a16="http://schemas.microsoft.com/office/drawing/2014/main" val="3761752367"/>
                    </a:ext>
                  </a:extLst>
                </a:gridCol>
                <a:gridCol w="5916860">
                  <a:extLst>
                    <a:ext uri="{9D8B030D-6E8A-4147-A177-3AD203B41FA5}">
                      <a16:colId xmlns:a16="http://schemas.microsoft.com/office/drawing/2014/main" val="2205928669"/>
                    </a:ext>
                  </a:extLst>
                </a:gridCol>
              </a:tblGrid>
              <a:tr h="505798">
                <a:tc>
                  <a:txBody>
                    <a:bodyPr/>
                    <a:lstStyle/>
                    <a:p>
                      <a:pPr algn="l"/>
                      <a:r>
                        <a:rPr lang="fr-FR" sz="2000" dirty="0">
                          <a:solidFill>
                            <a:srgbClr val="FFFFFF"/>
                          </a:solidFill>
                          <a:latin typeface="Myriad Pro" panose="020B0503030403020204"/>
                        </a:rPr>
                        <a:t>Débiteur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qui nous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016562668"/>
                  </a:ext>
                </a:extLst>
              </a:tr>
              <a:tr h="505798">
                <a:tc>
                  <a:txBody>
                    <a:bodyPr/>
                    <a:lstStyle/>
                    <a:p>
                      <a:pPr algn="l"/>
                      <a:r>
                        <a:rPr lang="fr-FR" sz="2000" dirty="0">
                          <a:solidFill>
                            <a:srgbClr val="FFFFFF"/>
                          </a:solidFill>
                          <a:latin typeface="Myriad Pro" panose="020B0503030403020204"/>
                        </a:rPr>
                        <a:t>Créancier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Personne à qui on doit de l’argent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406183646"/>
                  </a:ext>
                </a:extLst>
              </a:tr>
              <a:tr h="505798">
                <a:tc>
                  <a:txBody>
                    <a:bodyPr/>
                    <a:lstStyle/>
                    <a:p>
                      <a:pPr algn="l"/>
                      <a:r>
                        <a:rPr lang="fr-FR" sz="2000" dirty="0">
                          <a:solidFill>
                            <a:srgbClr val="FFFFFF"/>
                          </a:solidFill>
                          <a:latin typeface="Myriad Pro" panose="020B0503030403020204"/>
                        </a:rPr>
                        <a:t>Crédit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Entrée d’argent sur le compte bancaire ou somme d’argent prêtée</a:t>
                      </a:r>
                      <a:r>
                        <a:rPr lang="fr-FR" sz="2000" baseline="0" dirty="0">
                          <a:solidFill>
                            <a:srgbClr val="213B76"/>
                          </a:solidFill>
                          <a:latin typeface="Myriad Pro" panose="020B0503030403020204"/>
                        </a:rPr>
                        <a:t> par la banque</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877915305"/>
                  </a:ext>
                </a:extLst>
              </a:tr>
              <a:tr h="505798">
                <a:tc>
                  <a:txBody>
                    <a:bodyPr/>
                    <a:lstStyle/>
                    <a:p>
                      <a:pPr algn="l"/>
                      <a:r>
                        <a:rPr lang="fr-FR" sz="2000" dirty="0">
                          <a:solidFill>
                            <a:srgbClr val="FFFFFF"/>
                          </a:solidFill>
                          <a:latin typeface="Myriad Pro" panose="020B0503030403020204"/>
                        </a:rPr>
                        <a:t>Débit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Sortie d’argent sur le 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171373204"/>
                  </a:ext>
                </a:extLst>
              </a:tr>
              <a:tr h="505798">
                <a:tc>
                  <a:txBody>
                    <a:bodyPr/>
                    <a:lstStyle/>
                    <a:p>
                      <a:pPr algn="l"/>
                      <a:r>
                        <a:rPr lang="fr-FR" sz="2000" dirty="0">
                          <a:solidFill>
                            <a:srgbClr val="FFFFFF"/>
                          </a:solidFill>
                          <a:latin typeface="Myriad Pro" panose="020B0503030403020204"/>
                        </a:rPr>
                        <a:t>Épargne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Argent mis de côté (réserve)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513020466"/>
                  </a:ext>
                </a:extLst>
              </a:tr>
              <a:tr h="894874">
                <a:tc>
                  <a:txBody>
                    <a:bodyPr/>
                    <a:lstStyle/>
                    <a:p>
                      <a:pPr algn="l"/>
                      <a:r>
                        <a:rPr lang="fr-FR" sz="2000" dirty="0">
                          <a:solidFill>
                            <a:srgbClr val="FFFFFF"/>
                          </a:solidFill>
                          <a:latin typeface="Myriad Pro" panose="020B0503030403020204"/>
                        </a:rPr>
                        <a:t>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algn="l"/>
                      <a:r>
                        <a:rPr lang="fr-FR" sz="2000" dirty="0">
                          <a:solidFill>
                            <a:srgbClr val="213B76"/>
                          </a:solidFill>
                          <a:latin typeface="Myriad Pro" panose="020B0503030403020204"/>
                        </a:rPr>
                        <a:t>Ensemble</a:t>
                      </a:r>
                      <a:r>
                        <a:rPr lang="fr-FR" sz="2000" baseline="0" dirty="0">
                          <a:solidFill>
                            <a:srgbClr val="213B76"/>
                          </a:solidFill>
                          <a:latin typeface="Myriad Pro" panose="020B0503030403020204"/>
                        </a:rPr>
                        <a:t> des sommes que l’on n’a pas encore remboursées ou payées (dettes)</a:t>
                      </a:r>
                      <a:endParaRPr lang="fr-FR" sz="2000" dirty="0">
                        <a:solidFill>
                          <a:srgbClr val="213B76"/>
                        </a:solidFill>
                        <a:latin typeface="Myriad Pro" panose="020B0503030403020204"/>
                      </a:endParaRP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3636972667"/>
                  </a:ext>
                </a:extLst>
              </a:tr>
              <a:tr h="505798">
                <a:tc>
                  <a:txBody>
                    <a:bodyPr/>
                    <a:lstStyle/>
                    <a:p>
                      <a:pPr algn="l"/>
                      <a:r>
                        <a:rPr lang="fr-FR" sz="2000" dirty="0">
                          <a:solidFill>
                            <a:srgbClr val="FFFFFF"/>
                          </a:solidFill>
                          <a:latin typeface="Myriad Pro" panose="020B0503030403020204"/>
                        </a:rPr>
                        <a:t>Surendettement</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Accumuler trop de dettes pour pouvoir les régler</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1355080138"/>
                  </a:ext>
                </a:extLst>
              </a:tr>
              <a:tr h="894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FFFFFF"/>
                          </a:solidFill>
                          <a:latin typeface="Myriad Pro" panose="020B0503030403020204"/>
                        </a:rPr>
                        <a:t>Compte bancaire</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13B76"/>
                      </a:solidFill>
                      <a:prstDash val="solid"/>
                      <a:round/>
                      <a:headEnd type="none" w="med" len="med"/>
                      <a:tailEnd type="none" w="med" len="med"/>
                    </a:lnB>
                    <a:solidFill>
                      <a:srgbClr val="213B7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solidFill>
                            <a:srgbClr val="213B76"/>
                          </a:solidFill>
                          <a:latin typeface="Myriad Pro" panose="020B0503030403020204"/>
                        </a:rPr>
                        <a:t>Compte ouvert dans une banque, il enregistre les dépenses et les ressources</a:t>
                      </a:r>
                    </a:p>
                  </a:txBody>
                  <a:tcPr anchor="ctr">
                    <a:lnL w="12700" cap="flat" cmpd="sng" algn="ctr">
                      <a:solidFill>
                        <a:srgbClr val="213B76"/>
                      </a:solidFill>
                      <a:prstDash val="solid"/>
                      <a:round/>
                      <a:headEnd type="none" w="med" len="med"/>
                      <a:tailEnd type="none" w="med" len="med"/>
                    </a:lnL>
                    <a:lnR w="12700" cap="flat" cmpd="sng" algn="ctr">
                      <a:solidFill>
                        <a:srgbClr val="213B76"/>
                      </a:solidFill>
                      <a:prstDash val="solid"/>
                      <a:round/>
                      <a:headEnd type="none" w="med" len="med"/>
                      <a:tailEnd type="none" w="med" len="med"/>
                    </a:lnR>
                    <a:lnT w="12700" cap="flat" cmpd="sng" algn="ctr">
                      <a:solidFill>
                        <a:srgbClr val="213B76"/>
                      </a:solidFill>
                      <a:prstDash val="solid"/>
                      <a:round/>
                      <a:headEnd type="none" w="med" len="med"/>
                      <a:tailEnd type="none" w="med" len="med"/>
                    </a:lnT>
                    <a:lnB w="12700" cap="flat" cmpd="sng" algn="ctr">
                      <a:solidFill>
                        <a:srgbClr val="213B76"/>
                      </a:solidFill>
                      <a:prstDash val="solid"/>
                      <a:round/>
                      <a:headEnd type="none" w="med" len="med"/>
                      <a:tailEnd type="none" w="med" len="med"/>
                    </a:lnB>
                  </a:tcPr>
                </a:tc>
                <a:extLst>
                  <a:ext uri="{0D108BD9-81ED-4DB2-BD59-A6C34878D82A}">
                    <a16:rowId xmlns:a16="http://schemas.microsoft.com/office/drawing/2014/main" val="206796066"/>
                  </a:ext>
                </a:extLst>
              </a:tr>
            </a:tbl>
          </a:graphicData>
        </a:graphic>
      </p:graphicFrame>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p:cNvSpPr txBox="1">
            <a:spLocks/>
          </p:cNvSpPr>
          <p:nvPr/>
        </p:nvSpPr>
        <p:spPr>
          <a:xfrm>
            <a:off x="2232000" y="6453336"/>
            <a:ext cx="4680000" cy="360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78EE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78EE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78EE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78EE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noProof="0" dirty="0">
                <a:solidFill>
                  <a:srgbClr val="213B76"/>
                </a:solidFill>
                <a:latin typeface="Calibri"/>
              </a:rPr>
              <a:t>Passeport EDUCFI</a:t>
            </a:r>
            <a:endParaRPr kumimoji="0" lang="fr-FR" sz="1200" b="0" i="0" u="none" strike="noStrike" kern="1200" cap="none" spc="0" normalizeH="0" baseline="0" noProof="0" dirty="0">
              <a:ln>
                <a:noFill/>
              </a:ln>
              <a:solidFill>
                <a:srgbClr val="213B76"/>
              </a:solidFill>
              <a:effectLst/>
              <a:uLnTx/>
              <a:uFillTx/>
              <a:latin typeface="Calibri"/>
              <a:ea typeface="+mn-ea"/>
              <a:cs typeface="Arial" panose="020B0604020202020204" pitchFamily="34" charset="0"/>
            </a:endParaRPr>
          </a:p>
        </p:txBody>
      </p:sp>
      <p:graphicFrame>
        <p:nvGraphicFramePr>
          <p:cNvPr id="7" name="Graphique 6"/>
          <p:cNvGraphicFramePr/>
          <p:nvPr>
            <p:extLst>
              <p:ext uri="{D42A27DB-BD31-4B8C-83A1-F6EECF244321}">
                <p14:modId xmlns:p14="http://schemas.microsoft.com/office/powerpoint/2010/main" val="2757214107"/>
              </p:ext>
            </p:extLst>
          </p:nvPr>
        </p:nvGraphicFramePr>
        <p:xfrm>
          <a:off x="-1030989" y="1700808"/>
          <a:ext cx="9776015" cy="52361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re 2"/>
          <p:cNvSpPr txBox="1">
            <a:spLocks/>
          </p:cNvSpPr>
          <p:nvPr/>
        </p:nvSpPr>
        <p:spPr>
          <a:xfrm>
            <a:off x="146557" y="182237"/>
            <a:ext cx="8820472" cy="105273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78EE9"/>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203B73"/>
                </a:solidFill>
                <a:effectLst/>
                <a:uLnTx/>
                <a:uFillTx/>
                <a:latin typeface="Myriad Pro"/>
                <a:ea typeface="+mj-ea"/>
                <a:cs typeface="Myanmar Text" panose="020B0502040204020203" pitchFamily="34" charset="0"/>
              </a:rPr>
              <a:t>PANORAMA DES PAIEMENTS SCRIPTURAUX</a:t>
            </a:r>
            <a:endParaRPr kumimoji="0" lang="fr-FR" sz="3200" b="1" i="0" u="none" strike="noStrike" kern="1200" cap="none" spc="0" normalizeH="0" baseline="0" noProof="0" dirty="0">
              <a:ln>
                <a:noFill/>
              </a:ln>
              <a:solidFill>
                <a:srgbClr val="203B73"/>
              </a:solidFill>
              <a:effectLst/>
              <a:uLnTx/>
              <a:uFillTx/>
              <a:latin typeface="Myriad Pro"/>
              <a:ea typeface="+mj-ea"/>
              <a:cs typeface="Arial" panose="020B0604020202020204" pitchFamily="34" charset="0"/>
            </a:endParaRPr>
          </a:p>
        </p:txBody>
      </p:sp>
      <p:grpSp>
        <p:nvGrpSpPr>
          <p:cNvPr id="9" name="Groupe 8"/>
          <p:cNvGrpSpPr/>
          <p:nvPr/>
        </p:nvGrpSpPr>
        <p:grpSpPr>
          <a:xfrm>
            <a:off x="7160851" y="2483887"/>
            <a:ext cx="1584176" cy="1584176"/>
            <a:chOff x="7236296" y="4437112"/>
            <a:chExt cx="1584176" cy="1584176"/>
          </a:xfrm>
        </p:grpSpPr>
        <p:sp>
          <p:nvSpPr>
            <p:cNvPr id="10" name="Ellipse 9"/>
            <p:cNvSpPr/>
            <p:nvPr/>
          </p:nvSpPr>
          <p:spPr>
            <a:xfrm>
              <a:off x="7236296" y="4437112"/>
              <a:ext cx="1584176" cy="1584176"/>
            </a:xfrm>
            <a:prstGeom prst="ellipse">
              <a:avLst/>
            </a:prstGeom>
            <a:solidFill>
              <a:srgbClr val="4BACC6">
                <a:lumMod val="75000"/>
              </a:srgbClr>
            </a:solidFill>
            <a:ln w="25400" cap="flat">
              <a:noFill/>
              <a:prstDash val="solid"/>
              <a:round/>
            </a:ln>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Helvetica"/>
                <a:cs typeface="Helvetica"/>
              </a:endParaRPr>
            </a:p>
          </p:txBody>
        </p:sp>
        <p:sp>
          <p:nvSpPr>
            <p:cNvPr id="11" name="ZoneTexte 10"/>
            <p:cNvSpPr txBox="1"/>
            <p:nvPr/>
          </p:nvSpPr>
          <p:spPr>
            <a:xfrm>
              <a:off x="7435333" y="4813703"/>
              <a:ext cx="1187180" cy="830993"/>
            </a:xfrm>
            <a:prstGeom prst="rect">
              <a:avLst/>
            </a:prstGeom>
            <a:noFill/>
            <a:ln w="12700" cap="flat">
              <a:noFill/>
              <a:miter lim="400000"/>
            </a:ln>
            <a:effectLst/>
            <a:sp3d/>
          </p:spPr>
          <p:txBody>
            <a:bodyPr rot="0" spcFirstLastPara="1" vertOverflow="overflow" horzOverflow="overflow" vert="horz" wrap="non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Myriad Pro" panose="020B0503030403020204"/>
                  <a:cs typeface="Helvetica"/>
                </a:rPr>
                <a:t>DIAPO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FFFFFF"/>
                  </a:solidFill>
                  <a:effectLst/>
                  <a:uLnTx/>
                  <a:uFillTx/>
                  <a:latin typeface="Myriad Pro" panose="020B0503030403020204"/>
                  <a:cs typeface="Helvetica"/>
                </a:rPr>
                <a:t>BONUS</a:t>
              </a:r>
            </a:p>
          </p:txBody>
        </p:sp>
      </p:grpSp>
      <p:sp>
        <p:nvSpPr>
          <p:cNvPr id="15" name="ZoneTexte 14"/>
          <p:cNvSpPr txBox="1"/>
          <p:nvPr/>
        </p:nvSpPr>
        <p:spPr>
          <a:xfrm>
            <a:off x="395537" y="980505"/>
            <a:ext cx="7848872" cy="120032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rPr>
              <a:t>Part d’utilisation des moyens de paiement en France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rPr>
              <a:t>2021</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b="1" dirty="0">
                <a:solidFill>
                  <a:srgbClr val="E06F17"/>
                </a:solidFill>
                <a:latin typeface="Myriad Pro" panose="020B0503030403020204"/>
                <a:cs typeface="Arial" panose="020B0604020202020204" pitchFamily="34" charset="0"/>
              </a:rPr>
              <a:t>(en pourcentage du nombre de transactions)</a:t>
            </a:r>
            <a:endParaRPr kumimoji="0" lang="fr-FR" sz="2400" b="1" i="0" u="none" strike="noStrike" kern="0" cap="none" spc="0" normalizeH="0" baseline="0" noProof="0" dirty="0">
              <a:ln>
                <a:noFill/>
              </a:ln>
              <a:solidFill>
                <a:srgbClr val="E06F17"/>
              </a:solidFill>
              <a:effectLst/>
              <a:uLnTx/>
              <a:uFillTx/>
              <a:latin typeface="Myriad Pro" panose="020B0503030403020204"/>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14"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34</a:t>
            </a:fld>
            <a:endParaRPr lang="fr-FR" sz="1200" dirty="0">
              <a:solidFill>
                <a:srgbClr val="213B76"/>
              </a:solidFill>
              <a:latin typeface="Myriad Pro" panose="020B0503030403020204"/>
            </a:endParaRPr>
          </a:p>
        </p:txBody>
      </p:sp>
    </p:spTree>
    <p:extLst>
      <p:ext uri="{BB962C8B-B14F-4D97-AF65-F5344CB8AC3E}">
        <p14:creationId xmlns:p14="http://schemas.microsoft.com/office/powerpoint/2010/main" val="9315115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256447"/>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Connais-tu d’autres</a:t>
            </a:r>
          </a:p>
          <a:p>
            <a:pPr algn="ctr"/>
            <a:r>
              <a:rPr lang="fr-FR" sz="4000" b="1" dirty="0">
                <a:solidFill>
                  <a:srgbClr val="CA2260"/>
                </a:solidFill>
                <a:latin typeface="Myriad Pro" panose="020B0503030403020204"/>
                <a:cs typeface="Arial" panose="020B0604020202020204" pitchFamily="34" charset="0"/>
              </a:rPr>
              <a:t>façons de payer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4246093"/>
            <a:ext cx="1584176" cy="1584176"/>
          </a:xfrm>
          <a:prstGeom prst="rect">
            <a:avLst/>
          </a:prstGeom>
        </p:spPr>
      </p:pic>
      <p:sp>
        <p:nvSpPr>
          <p:cNvPr id="8" name="Rectangle 7"/>
          <p:cNvSpPr/>
          <p:nvPr/>
        </p:nvSpPr>
        <p:spPr>
          <a:xfrm>
            <a:off x="1901237" y="1011492"/>
            <a:ext cx="5341527" cy="523220"/>
          </a:xfrm>
          <a:prstGeom prst="rect">
            <a:avLst/>
          </a:prstGeom>
        </p:spPr>
        <p:txBody>
          <a:bodyPr wrap="none">
            <a:spAutoFit/>
          </a:bodyPr>
          <a:lstStyle/>
          <a:p>
            <a:pPr algn="ctr"/>
            <a:r>
              <a:rPr lang="fr-FR" sz="2800" b="1" dirty="0">
                <a:solidFill>
                  <a:srgbClr val="E06F17"/>
                </a:solidFill>
                <a:latin typeface="Myriad Pro" panose="020B0503030403020204"/>
                <a:cs typeface="Arial" panose="020B0604020202020204" pitchFamily="34" charset="0"/>
              </a:rPr>
              <a:t>De nouvelles façons de payer </a:t>
            </a:r>
            <a:endParaRPr lang="fr-FR" sz="2800" dirty="0">
              <a:solidFill>
                <a:srgbClr val="E06F17"/>
              </a:solidFill>
              <a:latin typeface="Myriad Pro" panose="020B0503030403020204"/>
            </a:endParaRPr>
          </a:p>
        </p:txBody>
      </p:sp>
      <p:sp>
        <p:nvSpPr>
          <p:cNvPr id="9"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QUELS SONT LES MOYENS DE PAIEMENT ?</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35</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5" name="Groupe 14"/>
          <p:cNvGrpSpPr/>
          <p:nvPr/>
        </p:nvGrpSpPr>
        <p:grpSpPr>
          <a:xfrm>
            <a:off x="7296868" y="4678141"/>
            <a:ext cx="1584176" cy="1584176"/>
            <a:chOff x="7236296" y="4437112"/>
            <a:chExt cx="1584176" cy="1584176"/>
          </a:xfrm>
        </p:grpSpPr>
        <p:sp>
          <p:nvSpPr>
            <p:cNvPr id="4" name="Ellipse 3"/>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ZoneTexte 12"/>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
        <p:nvSpPr>
          <p:cNvPr id="5" name="Rectangle 4"/>
          <p:cNvSpPr/>
          <p:nvPr/>
        </p:nvSpPr>
        <p:spPr>
          <a:xfrm>
            <a:off x="4447607" y="3244334"/>
            <a:ext cx="248786" cy="369332"/>
          </a:xfrm>
          <a:prstGeom prst="rect">
            <a:avLst/>
          </a:prstGeom>
        </p:spPr>
        <p:txBody>
          <a:bodyPr wrap="none">
            <a:spAutoFit/>
          </a:bodyPr>
          <a:lstStyle/>
          <a:p>
            <a:r>
              <a:rPr lang="fr-FR" dirty="0"/>
              <a:t> </a:t>
            </a:r>
          </a:p>
        </p:txBody>
      </p:sp>
    </p:spTree>
    <p:extLst>
      <p:ext uri="{BB962C8B-B14F-4D97-AF65-F5344CB8AC3E}">
        <p14:creationId xmlns:p14="http://schemas.microsoft.com/office/powerpoint/2010/main" val="3854690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2"/>
          <p:cNvSpPr txBox="1"/>
          <p:nvPr/>
        </p:nvSpPr>
        <p:spPr>
          <a:xfrm>
            <a:off x="273891" y="-1454351"/>
            <a:ext cx="8280920"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endParaRPr lang="fr-FR" dirty="0">
              <a:solidFill>
                <a:srgbClr val="213B76"/>
              </a:solidFill>
            </a:endParaRPr>
          </a:p>
        </p:txBody>
      </p:sp>
      <p:sp>
        <p:nvSpPr>
          <p:cNvPr id="16" name="ZoneTexte 15"/>
          <p:cNvSpPr txBox="1"/>
          <p:nvPr/>
        </p:nvSpPr>
        <p:spPr>
          <a:xfrm>
            <a:off x="539552" y="1629109"/>
            <a:ext cx="556131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nSpc>
                <a:spcPct val="150000"/>
              </a:lnSpc>
            </a:pPr>
            <a:r>
              <a:rPr lang="fr-FR" sz="2800" b="1" dirty="0">
                <a:solidFill>
                  <a:srgbClr val="213B76"/>
                </a:solidFill>
                <a:latin typeface="Myriad Pro" panose="020B0503030403020204"/>
                <a:cs typeface="Arial" panose="020B0604020202020204" pitchFamily="34" charset="0"/>
              </a:rPr>
              <a:t>2021</a:t>
            </a:r>
          </a:p>
          <a:p>
            <a:pPr>
              <a:lnSpc>
                <a:spcPct val="150000"/>
              </a:lnSpc>
            </a:pPr>
            <a:r>
              <a:rPr lang="fr-FR" sz="2400" dirty="0">
                <a:solidFill>
                  <a:srgbClr val="213B76"/>
                </a:solidFill>
                <a:latin typeface="Myriad Pro" panose="020B0503030403020204"/>
                <a:cs typeface="Arial" panose="020B0604020202020204" pitchFamily="34" charset="0"/>
              </a:rPr>
              <a:t>Moyens de paiement les plus fraudés : </a:t>
            </a:r>
          </a:p>
          <a:p>
            <a:pPr marL="0" marR="0" indent="0" defTabSz="914400" rtl="0" fontAlgn="auto" latinLnBrk="0" hangingPunct="0">
              <a:lnSpc>
                <a:spcPct val="150000"/>
              </a:lnSpc>
              <a:spcBef>
                <a:spcPts val="0"/>
              </a:spcBef>
              <a:spcAft>
                <a:spcPts val="0"/>
              </a:spcAft>
              <a:buClrTx/>
              <a:buSzTx/>
              <a:buFontTx/>
              <a:buNone/>
              <a:tabLst/>
            </a:pPr>
            <a:r>
              <a:rPr lang="fr-FR" sz="2400" b="1" dirty="0">
                <a:solidFill>
                  <a:srgbClr val="213B76"/>
                </a:solidFill>
                <a:latin typeface="Myriad Pro" panose="020B0503030403020204"/>
                <a:cs typeface="Arial" panose="020B0604020202020204" pitchFamily="34" charset="0"/>
              </a:rPr>
              <a:t>chèques</a:t>
            </a:r>
            <a:r>
              <a:rPr lang="fr-FR" sz="2400" dirty="0">
                <a:solidFill>
                  <a:srgbClr val="213B76"/>
                </a:solidFill>
                <a:latin typeface="Myriad Pro" panose="020B0503030403020204"/>
                <a:cs typeface="Arial" panose="020B0604020202020204" pitchFamily="34" charset="0"/>
              </a:rPr>
              <a:t> et </a:t>
            </a:r>
            <a:r>
              <a:rPr lang="fr-FR" sz="2400" b="1" dirty="0">
                <a:solidFill>
                  <a:srgbClr val="213B76"/>
                </a:solidFill>
                <a:latin typeface="Myriad Pro" panose="020B0503030403020204"/>
                <a:cs typeface="Arial" panose="020B0604020202020204" pitchFamily="34" charset="0"/>
              </a:rPr>
              <a:t>cartes bancaires</a:t>
            </a:r>
            <a:endPar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endParaRPr>
          </a:p>
        </p:txBody>
      </p:sp>
      <p:pic>
        <p:nvPicPr>
          <p:cNvPr id="17" name="Picture 2" descr="Z:\EDUCFI\01-ACTIONS\C-RELAIS BDF\02-TS\01-Charte-Graphique\éléments\illustrations\vole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862" y="2049348"/>
            <a:ext cx="2719610" cy="1971777"/>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2244447" y="903579"/>
            <a:ext cx="4655106"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fr-FR" sz="2800" b="1" dirty="0">
                <a:solidFill>
                  <a:srgbClr val="E06F17"/>
                </a:solidFill>
                <a:latin typeface="Myriad Pro" panose="020B0503030403020204"/>
                <a:cs typeface="Arial" panose="020B0604020202020204" pitchFamily="34" charset="0"/>
              </a:rPr>
              <a:t>Fraude</a:t>
            </a:r>
            <a:endParaRPr kumimoji="0" lang="fr-FR" sz="2800" b="1" i="0" u="none" strike="noStrike" cap="none" spc="0" normalizeH="0" baseline="0" dirty="0">
              <a:ln>
                <a:noFill/>
              </a:ln>
              <a:solidFill>
                <a:srgbClr val="E06F17"/>
              </a:solidFill>
              <a:effectLst/>
              <a:uFillTx/>
              <a:latin typeface="Myriad Pro" panose="020B0503030403020204"/>
              <a:cs typeface="Arial" panose="020B0604020202020204" pitchFamily="34" charset="0"/>
              <a:sym typeface="Helvetica"/>
            </a:endParaRPr>
          </a:p>
        </p:txBody>
      </p:sp>
      <p:sp>
        <p:nvSpPr>
          <p:cNvPr id="20" name="Rectangle 19"/>
          <p:cNvSpPr/>
          <p:nvPr/>
        </p:nvSpPr>
        <p:spPr>
          <a:xfrm>
            <a:off x="482487" y="3861048"/>
            <a:ext cx="5483412" cy="2400657"/>
          </a:xfrm>
          <a:prstGeom prst="rect">
            <a:avLst/>
          </a:prstGeom>
        </p:spPr>
        <p:txBody>
          <a:bodyPr wrap="square">
            <a:spAutoFit/>
          </a:bodyPr>
          <a:lstStyle/>
          <a:p>
            <a:pPr>
              <a:lnSpc>
                <a:spcPct val="150000"/>
              </a:lnSpc>
            </a:pPr>
            <a:r>
              <a:rPr lang="fr-FR" sz="2800" b="1" dirty="0">
                <a:solidFill>
                  <a:srgbClr val="203B73"/>
                </a:solidFill>
                <a:latin typeface="Myriad Pro" panose="020B0503030403020204"/>
                <a:cs typeface="Arial" panose="020B0604020202020204" pitchFamily="34" charset="0"/>
              </a:rPr>
              <a:t>Fraude hors pièces et billets</a:t>
            </a:r>
            <a:r>
              <a:rPr lang="fr-FR" sz="2400" b="1" dirty="0">
                <a:solidFill>
                  <a:srgbClr val="203B73"/>
                </a:solidFill>
                <a:latin typeface="Myriad Pro" panose="020B0503030403020204"/>
                <a:cs typeface="Arial" panose="020B0604020202020204" pitchFamily="34" charset="0"/>
              </a:rPr>
              <a:t> </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1,2 milliard d’euros</a:t>
            </a:r>
            <a:r>
              <a:rPr lang="fr-FR" sz="2400" dirty="0">
                <a:solidFill>
                  <a:srgbClr val="203B73"/>
                </a:solidFill>
                <a:latin typeface="Myriad Pro" panose="020B0503030403020204"/>
                <a:cs typeface="Arial" panose="020B0604020202020204" pitchFamily="34" charset="0"/>
              </a:rPr>
              <a:t>, </a:t>
            </a:r>
          </a:p>
          <a:p>
            <a:pPr>
              <a:lnSpc>
                <a:spcPct val="150000"/>
              </a:lnSpc>
            </a:pPr>
            <a:r>
              <a:rPr lang="fr-FR" sz="2400" dirty="0">
                <a:solidFill>
                  <a:srgbClr val="C92360"/>
                </a:solidFill>
                <a:latin typeface="Myriad Pro" panose="020B0503030403020204"/>
                <a:cs typeface="Arial" panose="020B0604020202020204" pitchFamily="34" charset="0"/>
              </a:rPr>
              <a:t>7,5 millions d’opérations frauduleuses</a:t>
            </a:r>
          </a:p>
          <a:p>
            <a:pPr>
              <a:lnSpc>
                <a:spcPct val="150000"/>
              </a:lnSpc>
            </a:pPr>
            <a:endParaRPr lang="fr-FR" sz="2400" dirty="0">
              <a:solidFill>
                <a:srgbClr val="C92360"/>
              </a:solidFill>
              <a:latin typeface="Myriad Pro" panose="020B0503030403020204"/>
              <a:cs typeface="Arial" panose="020B0604020202020204" pitchFamily="34" charset="0"/>
            </a:endParaRPr>
          </a:p>
        </p:txBody>
      </p:sp>
      <p:sp>
        <p:nvSpPr>
          <p:cNvPr id="25" name="Text Box 2"/>
          <p:cNvSpPr txBox="1">
            <a:spLocks/>
          </p:cNvSpPr>
          <p:nvPr/>
        </p:nvSpPr>
        <p:spPr>
          <a:xfrm>
            <a:off x="50800" y="200437"/>
            <a:ext cx="9042400" cy="646315"/>
          </a:xfrm>
          <a:prstGeom prst="rect">
            <a:avLst/>
          </a:prstGeom>
        </p:spPr>
        <p:txBody>
          <a:bodyPr anchor="ct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r>
              <a:rPr lang="fr-FR" sz="3200" dirty="0">
                <a:solidFill>
                  <a:srgbClr val="213B76"/>
                </a:solidFill>
                <a:latin typeface="Myriad Pro" panose="020B0503030403020204"/>
              </a:rPr>
              <a:t>LES MOYENS DE PAIEMENT</a:t>
            </a:r>
          </a:p>
        </p:txBody>
      </p:sp>
      <p:sp>
        <p:nvSpPr>
          <p:cNvPr id="26"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7"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36</a:t>
            </a:fld>
            <a:endParaRPr lang="fr-FR" sz="1200" dirty="0">
              <a:solidFill>
                <a:srgbClr val="213B76"/>
              </a:solidFill>
              <a:latin typeface="Myriad Pro" panose="020B0503030403020204"/>
            </a:endParaRPr>
          </a:p>
        </p:txBody>
      </p:sp>
      <p:pic>
        <p:nvPicPr>
          <p:cNvPr id="28" name="Imag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1893832"/>
            <a:ext cx="311032" cy="311032"/>
          </a:xfrm>
          <a:prstGeom prst="rect">
            <a:avLst/>
          </a:prstGeom>
        </p:spPr>
      </p:pic>
      <p:pic>
        <p:nvPicPr>
          <p:cNvPr id="29" name="Imag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74" y="4078074"/>
            <a:ext cx="311032" cy="311032"/>
          </a:xfrm>
          <a:prstGeom prst="rect">
            <a:avLst/>
          </a:prstGeom>
        </p:spPr>
      </p:pic>
      <p:grpSp>
        <p:nvGrpSpPr>
          <p:cNvPr id="30" name="Groupe 29"/>
          <p:cNvGrpSpPr/>
          <p:nvPr/>
        </p:nvGrpSpPr>
        <p:grpSpPr>
          <a:xfrm>
            <a:off x="7296868" y="4678141"/>
            <a:ext cx="1584176" cy="1584176"/>
            <a:chOff x="7236296" y="4437112"/>
            <a:chExt cx="1584176" cy="1584176"/>
          </a:xfrm>
        </p:grpSpPr>
        <p:sp>
          <p:nvSpPr>
            <p:cNvPr id="31" name="Ellipse 30"/>
            <p:cNvSpPr/>
            <p:nvPr/>
          </p:nvSpPr>
          <p:spPr>
            <a:xfrm>
              <a:off x="7236296" y="4437112"/>
              <a:ext cx="1584176" cy="1584176"/>
            </a:xfrm>
            <a:prstGeom prst="ellipse">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32" name="ZoneTexte 31"/>
            <p:cNvSpPr txBox="1"/>
            <p:nvPr/>
          </p:nvSpPr>
          <p:spPr>
            <a:xfrm>
              <a:off x="7435333" y="4813703"/>
              <a:ext cx="1187180"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DIAPO</a:t>
              </a:r>
            </a:p>
            <a:p>
              <a:pPr marL="0" marR="0" indent="0" algn="ctr" defTabSz="9144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FFFFFF"/>
                  </a:solidFill>
                  <a:effectLst/>
                  <a:uFillTx/>
                  <a:latin typeface="Myriad Pro" panose="020B0503030403020204"/>
                  <a:sym typeface="Helvetica"/>
                </a:rPr>
                <a:t>BONUS</a:t>
              </a:r>
            </a:p>
          </p:txBody>
        </p:sp>
      </p:grpSp>
    </p:spTree>
    <p:extLst>
      <p:ext uri="{BB962C8B-B14F-4D97-AF65-F5344CB8AC3E}">
        <p14:creationId xmlns:p14="http://schemas.microsoft.com/office/powerpoint/2010/main" val="19296986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51520" y="1484784"/>
            <a:ext cx="8712968" cy="317009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Quiz final</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Réponses individuelles</a:t>
            </a:r>
          </a:p>
          <a:p>
            <a:pPr algn="ctr"/>
            <a:endParaRPr lang="fr-FR" sz="4000" b="1" dirty="0">
              <a:solidFill>
                <a:srgbClr val="CA2260"/>
              </a:solidFill>
              <a:latin typeface="Myriad Pro" panose="020B0503030403020204"/>
              <a:cs typeface="Arial" panose="020B0604020202020204" pitchFamily="34" charset="0"/>
            </a:endParaRPr>
          </a:p>
          <a:p>
            <a:pPr algn="ctr"/>
            <a:r>
              <a:rPr lang="fr-FR" sz="4000" b="1" dirty="0">
                <a:solidFill>
                  <a:srgbClr val="CA2260"/>
                </a:solidFill>
                <a:latin typeface="Myriad Pro" panose="020B0503030403020204"/>
                <a:cs typeface="Arial" panose="020B0604020202020204" pitchFamily="34" charset="0"/>
              </a:rPr>
              <a:t>Correction collective</a:t>
            </a: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37</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719075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2636912"/>
            <a:ext cx="8712968" cy="1323439"/>
          </a:xfrm>
          <a:prstGeom prst="rect">
            <a:avLst/>
          </a:prstGeom>
          <a:noFill/>
        </p:spPr>
        <p:txBody>
          <a:bodyPr wrap="square" rtlCol="0">
            <a:spAutoFit/>
          </a:bodyPr>
          <a:lstStyle/>
          <a:p>
            <a:pPr algn="ctr"/>
            <a:r>
              <a:rPr lang="fr-FR" sz="4000" b="1" dirty="0">
                <a:solidFill>
                  <a:srgbClr val="CA2260"/>
                </a:solidFill>
                <a:latin typeface="Myriad Pro" panose="020B0503030403020204"/>
                <a:cs typeface="Arial" panose="020B0604020202020204" pitchFamily="34" charset="0"/>
              </a:rPr>
              <a:t>Merci de votre attention</a:t>
            </a:r>
          </a:p>
          <a:p>
            <a:pPr algn="ctr"/>
            <a:endParaRPr lang="fr-FR" sz="4000" b="1" dirty="0">
              <a:solidFill>
                <a:srgbClr val="CA2260"/>
              </a:solidFill>
              <a:latin typeface="Myriad Pro" panose="020B0503030403020204"/>
              <a:cs typeface="Arial" panose="020B0604020202020204" pitchFamily="34" charset="0"/>
            </a:endParaRPr>
          </a:p>
        </p:txBody>
      </p:sp>
      <p:sp>
        <p:nvSpPr>
          <p:cNvPr id="10"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1" name="Espace réservé du numéro de diapositive 1"/>
          <p:cNvSpPr txBox="1">
            <a:spLocks/>
          </p:cNvSpPr>
          <p:nvPr/>
        </p:nvSpPr>
        <p:spPr>
          <a:xfrm>
            <a:off x="8424554" y="6395230"/>
            <a:ext cx="395918" cy="27699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a:lstStyle>
          <a:p>
            <a:fld id="{86CB4B4D-7CA3-9044-876B-883B54F8677D}" type="slidenum">
              <a:rPr lang="fr-FR" sz="1200" smtClean="0">
                <a:solidFill>
                  <a:srgbClr val="213B76"/>
                </a:solidFill>
                <a:latin typeface="Myriad Pro" panose="020B0503030403020204"/>
              </a:rPr>
              <a:pPr/>
              <a:t>38</a:t>
            </a:fld>
            <a:endParaRPr lang="fr-FR" sz="1200" dirty="0">
              <a:solidFill>
                <a:srgbClr val="213B76"/>
              </a:solidFill>
              <a:latin typeface="Myriad Pro" panose="020B0503030403020204"/>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Tree>
    <p:extLst>
      <p:ext uri="{BB962C8B-B14F-4D97-AF65-F5344CB8AC3E}">
        <p14:creationId xmlns:p14="http://schemas.microsoft.com/office/powerpoint/2010/main" val="355040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 Box 2"/>
          <p:cNvSpPr txBox="1">
            <a:spLocks noGrp="1"/>
          </p:cNvSpPr>
          <p:nvPr>
            <p:ph type="title"/>
          </p:nvPr>
        </p:nvSpPr>
        <p:spPr>
          <a:xfrm>
            <a:off x="1259632" y="262952"/>
            <a:ext cx="6624736" cy="661306"/>
          </a:xfrm>
          <a:prstGeom prst="rect">
            <a:avLst/>
          </a:prstGeom>
        </p:spPr>
        <p:txBody>
          <a:bodyPr>
            <a:normAutofit/>
          </a:bodyPr>
          <a:lstStyle>
            <a:lvl1pPr>
              <a:defRPr sz="3000" b="1">
                <a:solidFill>
                  <a:srgbClr val="005493"/>
                </a:solidFill>
                <a:latin typeface="Arial"/>
                <a:ea typeface="Arial"/>
                <a:cs typeface="Arial"/>
                <a:sym typeface="Arial"/>
              </a:defRPr>
            </a:lvl1pPr>
          </a:lstStyle>
          <a:p>
            <a:r>
              <a:rPr lang="fr-FR" sz="3200" noProof="0" dirty="0">
                <a:solidFill>
                  <a:srgbClr val="213B76"/>
                </a:solidFill>
                <a:latin typeface="Myriad Pro" panose="020B0503030403020204"/>
              </a:rPr>
              <a:t>QU’EST-CE QU’UN BUDGET ?</a:t>
            </a:r>
          </a:p>
        </p:txBody>
      </p:sp>
      <p:sp>
        <p:nvSpPr>
          <p:cNvPr id="17"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4</a:t>
            </a:fld>
            <a:endParaRPr lang="fr-FR" dirty="0">
              <a:solidFill>
                <a:srgbClr val="213B76"/>
              </a:solidFill>
              <a:latin typeface="Myriad Pro" panose="020B0503030403020204"/>
            </a:endParaRPr>
          </a:p>
        </p:txBody>
      </p:sp>
      <p:sp>
        <p:nvSpPr>
          <p:cNvPr id="20" name="Text Box 3"/>
          <p:cNvSpPr txBox="1">
            <a:spLocks/>
          </p:cNvSpPr>
          <p:nvPr/>
        </p:nvSpPr>
        <p:spPr>
          <a:xfrm>
            <a:off x="1408339" y="2592081"/>
            <a:ext cx="6327322" cy="548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457200" lvl="1" indent="0" algn="ctr" hangingPunct="1">
              <a:buNone/>
              <a:defRPr b="1"/>
            </a:pPr>
            <a:endParaRPr lang="fr-FR" sz="2800" b="1" dirty="0">
              <a:solidFill>
                <a:srgbClr val="E06F17"/>
              </a:solidFill>
              <a:latin typeface="Myriad Pro" panose="020B0503030403020204"/>
              <a:cs typeface="Arial" panose="020B0604020202020204" pitchFamily="34" charset="0"/>
            </a:endParaRPr>
          </a:p>
        </p:txBody>
      </p:sp>
      <p:sp>
        <p:nvSpPr>
          <p:cNvPr id="21" name="Text Box 3"/>
          <p:cNvSpPr txBox="1">
            <a:spLocks/>
          </p:cNvSpPr>
          <p:nvPr/>
        </p:nvSpPr>
        <p:spPr>
          <a:xfrm>
            <a:off x="1946054" y="1271478"/>
            <a:ext cx="5251893" cy="718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Pourquoi faire un budget ?</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11" name="Groupe 10"/>
          <p:cNvGrpSpPr/>
          <p:nvPr/>
        </p:nvGrpSpPr>
        <p:grpSpPr>
          <a:xfrm>
            <a:off x="1422823" y="3807992"/>
            <a:ext cx="6298354" cy="1607778"/>
            <a:chOff x="899592" y="3974205"/>
            <a:chExt cx="6298354" cy="1607778"/>
          </a:xfrm>
        </p:grpSpPr>
        <p:grpSp>
          <p:nvGrpSpPr>
            <p:cNvPr id="10" name="Groupe 9"/>
            <p:cNvGrpSpPr/>
            <p:nvPr/>
          </p:nvGrpSpPr>
          <p:grpSpPr>
            <a:xfrm>
              <a:off x="899592" y="3974205"/>
              <a:ext cx="2808312" cy="1569660"/>
              <a:chOff x="899592" y="3974205"/>
              <a:chExt cx="2808312" cy="1569660"/>
            </a:xfrm>
          </p:grpSpPr>
          <p:sp>
            <p:nvSpPr>
              <p:cNvPr id="4" name="Rectangle 3"/>
              <p:cNvSpPr/>
              <p:nvPr/>
            </p:nvSpPr>
            <p:spPr>
              <a:xfrm>
                <a:off x="899592" y="4149080"/>
                <a:ext cx="2808312" cy="1296144"/>
              </a:xfrm>
              <a:prstGeom prst="rect">
                <a:avLst/>
              </a:prstGeom>
              <a:solidFill>
                <a:srgbClr val="213B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6" name="Rectangle 5"/>
              <p:cNvSpPr/>
              <p:nvPr/>
            </p:nvSpPr>
            <p:spPr>
              <a:xfrm>
                <a:off x="932614" y="3974205"/>
                <a:ext cx="2612597" cy="1569660"/>
              </a:xfrm>
              <a:prstGeom prst="rect">
                <a:avLst/>
              </a:prstGeom>
            </p:spPr>
            <p:txBody>
              <a:bodyPr wrap="square" anchor="ctr">
                <a:spAutoFit/>
              </a:bodyPr>
              <a:lstStyle/>
              <a:p>
                <a:pPr lvl="2" indent="0" algn="ctr">
                  <a:lnSpc>
                    <a:spcPct val="150000"/>
                  </a:lnSpc>
                  <a:defRPr b="1"/>
                </a:pPr>
                <a:r>
                  <a:rPr lang="fr-FR" sz="3200" dirty="0">
                    <a:solidFill>
                      <a:srgbClr val="FFFFFF"/>
                    </a:solidFill>
                    <a:latin typeface="Myriad Pro" panose="020B0503030403020204"/>
                  </a:rPr>
                  <a:t>Ressources</a:t>
                </a:r>
              </a:p>
              <a:p>
                <a:pPr lvl="2" indent="0" algn="ctr">
                  <a:lnSpc>
                    <a:spcPct val="150000"/>
                  </a:lnSpc>
                  <a:defRPr b="1"/>
                </a:pPr>
                <a:r>
                  <a:rPr lang="fr-FR" sz="3200" dirty="0">
                    <a:solidFill>
                      <a:srgbClr val="FFFFFF"/>
                    </a:solidFill>
                    <a:latin typeface="Myriad Pro" panose="020B0503030403020204"/>
                  </a:rPr>
                  <a:t> (revenus) </a:t>
                </a:r>
              </a:p>
            </p:txBody>
          </p:sp>
        </p:grpSp>
        <p:grpSp>
          <p:nvGrpSpPr>
            <p:cNvPr id="8" name="Groupe 7"/>
            <p:cNvGrpSpPr/>
            <p:nvPr/>
          </p:nvGrpSpPr>
          <p:grpSpPr>
            <a:xfrm>
              <a:off x="4389634" y="4012323"/>
              <a:ext cx="2808312" cy="1569660"/>
              <a:chOff x="4389634" y="4012323"/>
              <a:chExt cx="2808312" cy="1569660"/>
            </a:xfrm>
          </p:grpSpPr>
          <p:sp>
            <p:nvSpPr>
              <p:cNvPr id="15" name="Rectangle 14"/>
              <p:cNvSpPr/>
              <p:nvPr/>
            </p:nvSpPr>
            <p:spPr>
              <a:xfrm>
                <a:off x="4389634" y="4149080"/>
                <a:ext cx="2808312" cy="1296144"/>
              </a:xfrm>
              <a:prstGeom prst="rect">
                <a:avLst/>
              </a:prstGeom>
              <a:solidFill>
                <a:srgbClr val="C9236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6"/>
              <p:cNvSpPr/>
              <p:nvPr/>
            </p:nvSpPr>
            <p:spPr>
              <a:xfrm>
                <a:off x="4389634" y="4012323"/>
                <a:ext cx="2808312" cy="1569660"/>
              </a:xfrm>
              <a:prstGeom prst="rect">
                <a:avLst/>
              </a:prstGeom>
            </p:spPr>
            <p:txBody>
              <a:bodyPr wrap="square" anchor="ctr">
                <a:spAutoFit/>
              </a:bodyPr>
              <a:lstStyle/>
              <a:p>
                <a:pPr lvl="2" indent="0" algn="ctr">
                  <a:lnSpc>
                    <a:spcPct val="150000"/>
                  </a:lnSpc>
                  <a:defRPr b="1"/>
                </a:pPr>
                <a:r>
                  <a:rPr lang="fr-FR" sz="3200" b="1" dirty="0">
                    <a:solidFill>
                      <a:srgbClr val="FFFFFF"/>
                    </a:solidFill>
                    <a:latin typeface="Myriad Pro" panose="020B0503030403020204"/>
                  </a:rPr>
                  <a:t>Dépenses</a:t>
                </a:r>
              </a:p>
              <a:p>
                <a:pPr lvl="2" indent="0" algn="ctr">
                  <a:lnSpc>
                    <a:spcPct val="150000"/>
                  </a:lnSpc>
                  <a:defRPr b="1"/>
                </a:pPr>
                <a:r>
                  <a:rPr lang="fr-FR" sz="3200" b="1" dirty="0">
                    <a:solidFill>
                      <a:srgbClr val="FFFFFF"/>
                    </a:solidFill>
                    <a:latin typeface="Myriad Pro" panose="020B0503030403020204"/>
                  </a:rPr>
                  <a:t> (charges) </a:t>
                </a:r>
              </a:p>
            </p:txBody>
          </p:sp>
        </p:grpSp>
      </p:grpSp>
      <p:sp>
        <p:nvSpPr>
          <p:cNvPr id="19" name="Text Box 3"/>
          <p:cNvSpPr txBox="1">
            <a:spLocks/>
          </p:cNvSpPr>
          <p:nvPr/>
        </p:nvSpPr>
        <p:spPr>
          <a:xfrm>
            <a:off x="1946054" y="2712427"/>
            <a:ext cx="5251893" cy="743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2637" marR="0" indent="-325437"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67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3925" marR="0" indent="-365125"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17463" indent="0" algn="ctr" hangingPunct="1">
              <a:lnSpc>
                <a:spcPct val="150000"/>
              </a:lnSpc>
              <a:buNone/>
              <a:defRPr b="1"/>
            </a:pPr>
            <a:r>
              <a:rPr lang="fr-FR" sz="2800" dirty="0">
                <a:solidFill>
                  <a:srgbClr val="213B76"/>
                </a:solidFill>
                <a:latin typeface="Myriad Pro" panose="020B0503030403020204"/>
              </a:rPr>
              <a:t>Comment se compose t-il ?</a:t>
            </a:r>
          </a:p>
        </p:txBody>
      </p:sp>
      <p:pic>
        <p:nvPicPr>
          <p:cNvPr id="3" name="Image 2"/>
          <p:cNvPicPr>
            <a:picLocks noChangeAspect="1"/>
          </p:cNvPicPr>
          <p:nvPr/>
        </p:nvPicPr>
        <p:blipFill>
          <a:blip r:embed="rId4"/>
          <a:stretch>
            <a:fillRect/>
          </a:stretch>
        </p:blipFill>
        <p:spPr>
          <a:xfrm>
            <a:off x="1404055" y="1372046"/>
            <a:ext cx="541999" cy="552211"/>
          </a:xfrm>
          <a:prstGeom prst="rect">
            <a:avLst/>
          </a:prstGeom>
        </p:spPr>
      </p:pic>
      <p:pic>
        <p:nvPicPr>
          <p:cNvPr id="18" name="Image 17"/>
          <p:cNvPicPr>
            <a:picLocks noChangeAspect="1"/>
          </p:cNvPicPr>
          <p:nvPr/>
        </p:nvPicPr>
        <p:blipFill>
          <a:blip r:embed="rId4"/>
          <a:stretch>
            <a:fillRect/>
          </a:stretch>
        </p:blipFill>
        <p:spPr>
          <a:xfrm>
            <a:off x="1455845" y="2843389"/>
            <a:ext cx="541999" cy="552211"/>
          </a:xfrm>
          <a:prstGeom prst="rect">
            <a:avLst/>
          </a:prstGeom>
        </p:spPr>
      </p:pic>
    </p:spTree>
    <p:extLst>
      <p:ext uri="{BB962C8B-B14F-4D97-AF65-F5344CB8AC3E}">
        <p14:creationId xmlns:p14="http://schemas.microsoft.com/office/powerpoint/2010/main" val="414833036"/>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4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5</a:t>
            </a:fld>
            <a:endParaRPr lang="fr-FR" dirty="0">
              <a:solidFill>
                <a:srgbClr val="213B76"/>
              </a:solidFill>
              <a:latin typeface="Myriad Pro" panose="020B0503030403020204"/>
            </a:endParaRPr>
          </a:p>
        </p:txBody>
      </p:sp>
      <p:pic>
        <p:nvPicPr>
          <p:cNvPr id="50" name="Imag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3" name="Groupe 2"/>
          <p:cNvGrpSpPr/>
          <p:nvPr/>
        </p:nvGrpSpPr>
        <p:grpSpPr>
          <a:xfrm>
            <a:off x="449137" y="3080388"/>
            <a:ext cx="3853237" cy="3061246"/>
            <a:chOff x="492125" y="3031746"/>
            <a:chExt cx="3853237" cy="3061246"/>
          </a:xfrm>
        </p:grpSpPr>
        <p:sp>
          <p:nvSpPr>
            <p:cNvPr id="414" name="Rectangle"/>
            <p:cNvSpPr/>
            <p:nvPr/>
          </p:nvSpPr>
          <p:spPr>
            <a:xfrm>
              <a:off x="492125" y="3031746"/>
              <a:ext cx="2010569" cy="2291805"/>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  1 200 €</a:t>
              </a:r>
            </a:p>
          </p:txBody>
        </p:sp>
        <p:sp>
          <p:nvSpPr>
            <p:cNvPr id="419" name="Rectangle"/>
            <p:cNvSpPr/>
            <p:nvPr/>
          </p:nvSpPr>
          <p:spPr>
            <a:xfrm>
              <a:off x="2513070" y="3530221"/>
              <a:ext cx="1832291" cy="1812380"/>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dirty="0">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1 150 €</a:t>
              </a:r>
            </a:p>
          </p:txBody>
        </p:sp>
        <p:sp>
          <p:nvSpPr>
            <p:cNvPr id="439" name="Solde bancaire créditeur…"/>
            <p:cNvSpPr txBox="1"/>
            <p:nvPr/>
          </p:nvSpPr>
          <p:spPr>
            <a:xfrm>
              <a:off x="492126" y="5323555"/>
              <a:ext cx="3853236" cy="769437"/>
            </a:xfrm>
            <a:prstGeom prst="rect">
              <a:avLst/>
            </a:prstGeom>
            <a:solidFill>
              <a:srgbClr val="00B05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positif (</a:t>
              </a:r>
              <a:r>
                <a:rPr lang="fr-FR" noProof="1">
                  <a:latin typeface="Myriad Pro" panose="020B0503030403020204"/>
                </a:rPr>
                <a:t>créditeur)</a:t>
              </a:r>
            </a:p>
            <a:p>
              <a:pPr algn="ctr">
                <a:defRPr sz="2200" b="1">
                  <a:solidFill>
                    <a:srgbClr val="FFFFFF"/>
                  </a:solidFill>
                  <a:latin typeface="Arial"/>
                  <a:ea typeface="Arial"/>
                  <a:cs typeface="Arial"/>
                  <a:sym typeface="Arial"/>
                </a:defRPr>
              </a:pPr>
              <a:r>
                <a:rPr dirty="0">
                  <a:latin typeface="Myriad Pro" panose="020B0503030403020204"/>
                </a:rPr>
                <a:t>+</a:t>
              </a:r>
              <a:r>
                <a:rPr lang="fr-FR" dirty="0">
                  <a:latin typeface="Myriad Pro" panose="020B0503030403020204"/>
                </a:rPr>
                <a:t> </a:t>
              </a:r>
              <a:r>
                <a:rPr dirty="0">
                  <a:latin typeface="Myriad Pro" panose="020B0503030403020204"/>
                </a:rPr>
                <a:t>50 €</a:t>
              </a:r>
            </a:p>
          </p:txBody>
        </p:sp>
      </p:grpSp>
      <p:grpSp>
        <p:nvGrpSpPr>
          <p:cNvPr id="4" name="Groupe 3"/>
          <p:cNvGrpSpPr/>
          <p:nvPr/>
        </p:nvGrpSpPr>
        <p:grpSpPr>
          <a:xfrm>
            <a:off x="4860033" y="2303086"/>
            <a:ext cx="3960438" cy="3808956"/>
            <a:chOff x="5170483" y="2303086"/>
            <a:chExt cx="3635367" cy="3808956"/>
          </a:xfrm>
        </p:grpSpPr>
        <p:sp>
          <p:nvSpPr>
            <p:cNvPr id="424" name="Rectangle"/>
            <p:cNvSpPr/>
            <p:nvPr/>
          </p:nvSpPr>
          <p:spPr>
            <a:xfrm>
              <a:off x="7027857" y="2303086"/>
              <a:ext cx="1777993" cy="3039519"/>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defRPr sz="2400" b="1">
                  <a:solidFill>
                    <a:srgbClr val="FFFFFF"/>
                  </a:solidFill>
                  <a:latin typeface="Myriad Pro"/>
                  <a:ea typeface="Myriad Pro"/>
                  <a:cs typeface="Myriad Pro"/>
                  <a:sym typeface="Myriad Pro"/>
                </a:defRPr>
              </a:pPr>
              <a:endParaRPr lang="fr-FR" dirty="0">
                <a:latin typeface="Myriad Pro" panose="020B0503030403020204"/>
              </a:endParaRPr>
            </a:p>
            <a:p>
              <a:pPr algn="ctr">
                <a:defRPr sz="2200" b="1">
                  <a:solidFill>
                    <a:srgbClr val="FFFFFF"/>
                  </a:solidFill>
                  <a:latin typeface="Arial"/>
                  <a:ea typeface="Arial"/>
                  <a:cs typeface="Arial"/>
                  <a:sym typeface="Arial"/>
                </a:defRPr>
              </a:pPr>
              <a:r>
                <a:rPr lang="fr-FR" noProof="1">
                  <a:latin typeface="Myriad Pro" panose="020B0503030403020204"/>
                </a:rPr>
                <a:t>Dépenses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débit</a:t>
              </a:r>
              <a:r>
                <a:rPr lang="fr-FR" dirty="0">
                  <a:latin typeface="Myriad Pro" panose="020B0503030403020204"/>
                </a:rPr>
                <a:t>)</a:t>
              </a:r>
            </a:p>
            <a:p>
              <a:pPr algn="ctr">
                <a:defRPr sz="2200" b="1">
                  <a:solidFill>
                    <a:srgbClr val="FFFFFF"/>
                  </a:solidFill>
                  <a:latin typeface="Arial"/>
                  <a:ea typeface="Arial"/>
                  <a:cs typeface="Arial"/>
                  <a:sym typeface="Arial"/>
                </a:defRPr>
              </a:pPr>
              <a:r>
                <a:rPr lang="fr-FR" dirty="0">
                  <a:latin typeface="Myriad Pro" panose="020B0503030403020204"/>
                </a:rPr>
                <a:t>1 550 €</a:t>
              </a:r>
            </a:p>
          </p:txBody>
        </p:sp>
        <p:sp>
          <p:nvSpPr>
            <p:cNvPr id="432" name="Solde bancaire débiteur…"/>
            <p:cNvSpPr txBox="1"/>
            <p:nvPr/>
          </p:nvSpPr>
          <p:spPr>
            <a:xfrm>
              <a:off x="5170483" y="5342605"/>
              <a:ext cx="3635367" cy="769437"/>
            </a:xfrm>
            <a:prstGeom prst="rect">
              <a:avLst/>
            </a:prstGeom>
            <a:solidFill>
              <a:srgbClr val="FF00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lgn="ctr">
                <a:defRPr sz="2200" b="1">
                  <a:solidFill>
                    <a:srgbClr val="FFFFFF"/>
                  </a:solidFill>
                  <a:latin typeface="Arial"/>
                  <a:ea typeface="Arial"/>
                  <a:cs typeface="Arial"/>
                  <a:sym typeface="Arial"/>
                </a:defRPr>
              </a:pPr>
              <a:r>
                <a:rPr lang="fr-FR" noProof="1">
                  <a:latin typeface="Myriad Pro" panose="020B0503030403020204"/>
                </a:rPr>
                <a:t>Solde</a:t>
              </a:r>
              <a:r>
                <a:rPr dirty="0">
                  <a:latin typeface="Myriad Pro" panose="020B0503030403020204"/>
                </a:rPr>
                <a:t> </a:t>
              </a:r>
              <a:r>
                <a:rPr lang="fr-FR" dirty="0">
                  <a:latin typeface="Myriad Pro" panose="020B0503030403020204"/>
                </a:rPr>
                <a:t>négatif (</a:t>
              </a:r>
              <a:r>
                <a:rPr lang="fr-FR" noProof="1">
                  <a:latin typeface="Myriad Pro" panose="020B0503030403020204"/>
                </a:rPr>
                <a:t>débiteur)</a:t>
              </a:r>
            </a:p>
            <a:p>
              <a:pPr algn="ctr">
                <a:defRPr sz="2200" b="1">
                  <a:solidFill>
                    <a:srgbClr val="FFFFFF"/>
                  </a:solidFill>
                  <a:latin typeface="Arial"/>
                  <a:ea typeface="Arial"/>
                  <a:cs typeface="Arial"/>
                  <a:sym typeface="Arial"/>
                </a:defRPr>
              </a:pPr>
              <a:r>
                <a:rPr dirty="0">
                  <a:latin typeface="Myriad Pro" panose="020B0503030403020204"/>
                </a:rPr>
                <a:t>  -</a:t>
              </a:r>
              <a:r>
                <a:rPr lang="fr-FR" dirty="0">
                  <a:latin typeface="Myriad Pro" panose="020B0503030403020204"/>
                </a:rPr>
                <a:t> </a:t>
              </a:r>
              <a:r>
                <a:rPr dirty="0">
                  <a:latin typeface="Myriad Pro" panose="020B0503030403020204"/>
                </a:rPr>
                <a:t>100 €</a:t>
              </a:r>
            </a:p>
          </p:txBody>
        </p:sp>
        <p:sp>
          <p:nvSpPr>
            <p:cNvPr id="427" name="Rectangle"/>
            <p:cNvSpPr/>
            <p:nvPr/>
          </p:nvSpPr>
          <p:spPr>
            <a:xfrm>
              <a:off x="5170483" y="2706307"/>
              <a:ext cx="1858966" cy="2636294"/>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defRPr sz="2200" b="1">
                  <a:solidFill>
                    <a:srgbClr val="FFFFFF"/>
                  </a:solidFill>
                  <a:latin typeface="Arial"/>
                  <a:ea typeface="Arial"/>
                  <a:cs typeface="Arial"/>
                  <a:sym typeface="Arial"/>
                </a:defRPr>
              </a:pPr>
              <a:r>
                <a:rPr lang="fr-FR" noProof="1">
                  <a:latin typeface="Myriad Pro" panose="020B0503030403020204"/>
                </a:rPr>
                <a:t>Ressources</a:t>
              </a:r>
            </a:p>
            <a:p>
              <a:pPr algn="ctr">
                <a:defRPr sz="2200" b="1">
                  <a:solidFill>
                    <a:srgbClr val="FFFFFF"/>
                  </a:solidFill>
                  <a:latin typeface="Arial"/>
                  <a:ea typeface="Arial"/>
                  <a:cs typeface="Arial"/>
                  <a:sym typeface="Arial"/>
                </a:defRPr>
              </a:pPr>
              <a:r>
                <a:rPr lang="fr-FR" dirty="0">
                  <a:latin typeface="Myriad Pro" panose="020B0503030403020204"/>
                </a:rPr>
                <a:t>(</a:t>
              </a:r>
              <a:r>
                <a:rPr lang="fr-FR" noProof="1">
                  <a:latin typeface="Myriad Pro" panose="020B0503030403020204"/>
                </a:rPr>
                <a:t>crédit</a:t>
              </a:r>
              <a:r>
                <a:rPr lang="fr-FR" dirty="0">
                  <a:latin typeface="Myriad Pro" panose="020B0503030403020204"/>
                </a:rPr>
                <a:t>)</a:t>
              </a:r>
              <a:br>
                <a:rPr lang="fr-FR" dirty="0">
                  <a:latin typeface="Myriad Pro" panose="020B0503030403020204"/>
                </a:rPr>
              </a:br>
              <a:r>
                <a:rPr lang="fr-FR" dirty="0">
                  <a:latin typeface="Myriad Pro" panose="020B0503030403020204"/>
                </a:rPr>
                <a:t>1 450 €</a:t>
              </a:r>
            </a:p>
          </p:txBody>
        </p:sp>
      </p:grpSp>
      <p:grpSp>
        <p:nvGrpSpPr>
          <p:cNvPr id="5" name="Groupe 4"/>
          <p:cNvGrpSpPr/>
          <p:nvPr/>
        </p:nvGrpSpPr>
        <p:grpSpPr>
          <a:xfrm>
            <a:off x="690868" y="1176982"/>
            <a:ext cx="7762264" cy="667176"/>
            <a:chOff x="735642" y="1176982"/>
            <a:chExt cx="7762264" cy="667176"/>
          </a:xfrm>
        </p:grpSpPr>
        <p:sp>
          <p:nvSpPr>
            <p:cNvPr id="43" name="Rectangle"/>
            <p:cNvSpPr/>
            <p:nvPr/>
          </p:nvSpPr>
          <p:spPr>
            <a:xfrm>
              <a:off x="3457272" y="1214225"/>
              <a:ext cx="1928376" cy="629933"/>
            </a:xfrm>
            <a:prstGeom prst="rect">
              <a:avLst/>
            </a:prstGeom>
            <a:solidFill>
              <a:srgbClr val="C92360"/>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Dépenses</a:t>
              </a:r>
              <a:endParaRPr lang="fr-FR" sz="2400" b="1" dirty="0">
                <a:solidFill>
                  <a:srgbClr val="FFFFFF"/>
                </a:solidFill>
                <a:latin typeface="Myriad Pro" panose="020B0503030403020204"/>
                <a:ea typeface="Arial"/>
                <a:cs typeface="Arial"/>
                <a:sym typeface="Arial"/>
              </a:endParaRPr>
            </a:p>
          </p:txBody>
        </p:sp>
        <p:sp>
          <p:nvSpPr>
            <p:cNvPr id="41" name="Rectangle"/>
            <p:cNvSpPr/>
            <p:nvPr/>
          </p:nvSpPr>
          <p:spPr>
            <a:xfrm>
              <a:off x="735642" y="1198966"/>
              <a:ext cx="1857539" cy="629933"/>
            </a:xfrm>
            <a:prstGeom prst="rect">
              <a:avLst/>
            </a:prstGeom>
            <a:solidFill>
              <a:srgbClr val="213B76"/>
            </a:solidFill>
            <a:ln w="12700" cap="flat">
              <a:noFill/>
              <a:miter lim="400000"/>
            </a:ln>
            <a:effectLst/>
          </p:spPr>
          <p:txBody>
            <a:bodyPr wrap="square" lIns="45718" tIns="45718" rIns="45718" bIns="45718" numCol="1" anchor="ctr">
              <a:noAutofit/>
            </a:bodyPr>
            <a:lstStyle/>
            <a:p>
              <a:pPr algn="ctr"/>
              <a:r>
                <a:rPr lang="fr-FR" sz="2400" b="1" dirty="0">
                  <a:solidFill>
                    <a:srgbClr val="FFFFFF"/>
                  </a:solidFill>
                  <a:latin typeface="Myriad Pro" panose="020B0503030403020204"/>
                  <a:ea typeface="Arial"/>
                  <a:cs typeface="Arial"/>
                </a:rPr>
                <a:t>Ressources</a:t>
              </a:r>
            </a:p>
          </p:txBody>
        </p:sp>
        <p:sp>
          <p:nvSpPr>
            <p:cNvPr id="36" name="Moins 18"/>
            <p:cNvSpPr/>
            <p:nvPr/>
          </p:nvSpPr>
          <p:spPr>
            <a:xfrm>
              <a:off x="2687587" y="1420424"/>
              <a:ext cx="610785" cy="143049"/>
            </a:xfrm>
            <a:prstGeom prst="rect">
              <a:avLst/>
            </a:prstGeom>
            <a:solidFill>
              <a:srgbClr val="212121"/>
            </a:solidFill>
            <a:ln w="25400" cap="flat">
              <a:solidFill>
                <a:srgbClr val="FFFFFF"/>
              </a:solidFill>
              <a:prstDash val="solid"/>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dirty="0">
                <a:latin typeface="Myriad Pro" panose="020B0503030403020204"/>
              </a:endParaRPr>
            </a:p>
          </p:txBody>
        </p:sp>
        <p:sp>
          <p:nvSpPr>
            <p:cNvPr id="37" name="Égal 3"/>
            <p:cNvSpPr/>
            <p:nvPr/>
          </p:nvSpPr>
          <p:spPr>
            <a:xfrm>
              <a:off x="5588024" y="1264910"/>
              <a:ext cx="609211" cy="4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7458"/>
                  </a:lnTo>
                  <a:lnTo>
                    <a:pt x="0" y="7458"/>
                  </a:lnTo>
                  <a:close/>
                  <a:moveTo>
                    <a:pt x="0" y="14142"/>
                  </a:moveTo>
                  <a:lnTo>
                    <a:pt x="21600" y="14142"/>
                  </a:lnTo>
                  <a:lnTo>
                    <a:pt x="21600" y="21600"/>
                  </a:lnTo>
                  <a:lnTo>
                    <a:pt x="0" y="21600"/>
                  </a:lnTo>
                  <a:close/>
                </a:path>
              </a:pathLst>
            </a:custGeom>
            <a:solidFill>
              <a:srgbClr val="000000"/>
            </a:solidFill>
            <a:ln w="25400" cap="flat">
              <a:solidFill>
                <a:srgbClr val="FFFFFF"/>
              </a:solidFill>
              <a:prstDash val="solid"/>
              <a:round/>
            </a:ln>
            <a:effectLst/>
          </p:spPr>
          <p:txBody>
            <a:bodyPr wrap="square" lIns="45718" tIns="45718" rIns="45718" bIns="45718" numCol="1" anchor="ctr">
              <a:noAutofit/>
            </a:bodyPr>
            <a:lstStyle/>
            <a:p>
              <a:pPr>
                <a:defRPr>
                  <a:latin typeface="Arial"/>
                  <a:ea typeface="Arial"/>
                  <a:cs typeface="Arial"/>
                  <a:sym typeface="Arial"/>
                </a:defRPr>
              </a:pPr>
              <a:endParaRPr dirty="0">
                <a:latin typeface="Myriad Pro" panose="020B0503030403020204"/>
              </a:endParaRPr>
            </a:p>
          </p:txBody>
        </p:sp>
        <p:sp>
          <p:nvSpPr>
            <p:cNvPr id="39" name="Rectangle"/>
            <p:cNvSpPr/>
            <p:nvPr/>
          </p:nvSpPr>
          <p:spPr>
            <a:xfrm>
              <a:off x="6640367" y="1176982"/>
              <a:ext cx="1857539" cy="629933"/>
            </a:xfrm>
            <a:prstGeom prst="rect">
              <a:avLst/>
            </a:prstGeom>
            <a:solidFill>
              <a:srgbClr val="DCE6F2"/>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dirty="0">
                <a:latin typeface="Myriad Pro" panose="020B0503030403020204"/>
              </a:endParaRPr>
            </a:p>
          </p:txBody>
        </p:sp>
        <p:sp>
          <p:nvSpPr>
            <p:cNvPr id="40" name="Dépenses"/>
            <p:cNvSpPr txBox="1"/>
            <p:nvPr/>
          </p:nvSpPr>
          <p:spPr>
            <a:xfrm>
              <a:off x="6640367" y="1261119"/>
              <a:ext cx="1857539" cy="461661"/>
            </a:xfrm>
            <a:prstGeom prst="rect">
              <a:avLst/>
            </a:prstGeom>
            <a:solidFill>
              <a:srgbClr val="FFFFFF"/>
            </a:solidFill>
            <a:ln w="127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2400" b="1">
                  <a:solidFill>
                    <a:srgbClr val="FFFFFF"/>
                  </a:solidFill>
                  <a:latin typeface="Arial"/>
                  <a:ea typeface="Arial"/>
                  <a:cs typeface="Arial"/>
                  <a:sym typeface="Arial"/>
                </a:defRPr>
              </a:lvl1pPr>
            </a:lstStyle>
            <a:p>
              <a:r>
                <a:rPr lang="fr-FR" noProof="1">
                  <a:solidFill>
                    <a:schemeClr val="tx1"/>
                  </a:solidFill>
                  <a:latin typeface="Myriad Pro" panose="020B0503030403020204"/>
                </a:rPr>
                <a:t>Solde</a:t>
              </a:r>
            </a:p>
          </p:txBody>
        </p:sp>
      </p:grpSp>
    </p:spTree>
    <p:extLst>
      <p:ext uri="{BB962C8B-B14F-4D97-AF65-F5344CB8AC3E}">
        <p14:creationId xmlns:p14="http://schemas.microsoft.com/office/powerpoint/2010/main" val="466848068"/>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2"/>
          <p:cNvSpPr/>
          <p:nvPr/>
        </p:nvSpPr>
        <p:spPr>
          <a:xfrm>
            <a:off x="611560" y="1408312"/>
            <a:ext cx="3476625" cy="52321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lang="fr-FR" sz="2800" dirty="0">
                <a:solidFill>
                  <a:srgbClr val="213B76"/>
                </a:solidFill>
                <a:latin typeface="Myriad Pro" panose="020B0503030403020204"/>
              </a:rPr>
              <a:t>Des ressources</a:t>
            </a:r>
          </a:p>
        </p:txBody>
      </p:sp>
      <p:sp>
        <p:nvSpPr>
          <p:cNvPr id="13"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4" name="Croix 3"/>
          <p:cNvSpPr/>
          <p:nvPr/>
        </p:nvSpPr>
        <p:spPr>
          <a:xfrm>
            <a:off x="7236296" y="1165577"/>
            <a:ext cx="1008112" cy="1008686"/>
          </a:xfrm>
          <a:prstGeom prst="plus">
            <a:avLst>
              <a:gd name="adj" fmla="val 40117"/>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1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6</a:t>
            </a:fld>
            <a:endParaRPr lang="fr-FR" dirty="0">
              <a:solidFill>
                <a:srgbClr val="213B76"/>
              </a:solidFill>
              <a:latin typeface="Myriad Pro" panose="020B0503030403020204"/>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grpSp>
        <p:nvGrpSpPr>
          <p:cNvPr id="6" name="Groupe 5"/>
          <p:cNvGrpSpPr/>
          <p:nvPr/>
        </p:nvGrpSpPr>
        <p:grpSpPr>
          <a:xfrm>
            <a:off x="669729" y="2751141"/>
            <a:ext cx="7804543" cy="1569656"/>
            <a:chOff x="711382" y="2751141"/>
            <a:chExt cx="7804543" cy="1569656"/>
          </a:xfrm>
        </p:grpSpPr>
        <p:sp>
          <p:nvSpPr>
            <p:cNvPr id="5" name="Rectangle 4"/>
            <p:cNvSpPr/>
            <p:nvPr/>
          </p:nvSpPr>
          <p:spPr>
            <a:xfrm>
              <a:off x="711382"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revenus du travail</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Les pensions</a:t>
              </a:r>
            </a:p>
          </p:txBody>
        </p:sp>
        <p:sp>
          <p:nvSpPr>
            <p:cNvPr id="18" name="Rectangle 17"/>
            <p:cNvSpPr/>
            <p:nvPr/>
          </p:nvSpPr>
          <p:spPr>
            <a:xfrm>
              <a:off x="4905180" y="2751141"/>
              <a:ext cx="3610745" cy="1569656"/>
            </a:xfrm>
            <a:prstGeom prst="rect">
              <a:avLst/>
            </a:prstGeom>
            <a:solidFill>
              <a:srgbClr val="213B7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lang="fr-FR" sz="2400" dirty="0">
                  <a:solidFill>
                    <a:srgbClr val="FFFFFF"/>
                  </a:solidFill>
                  <a:latin typeface="Myriad Pro" panose="020B0503030403020204"/>
                </a:rPr>
                <a:t>Les aides sociales</a:t>
              </a:r>
            </a:p>
            <a:p>
              <a:pPr marL="342900" marR="0" indent="-342900" defTabSz="914400" rtl="0" fontAlgn="auto" latinLnBrk="0" hangingPunct="0">
                <a:lnSpc>
                  <a:spcPct val="200000"/>
                </a:lnSpc>
                <a:spcBef>
                  <a:spcPts val="0"/>
                </a:spcBef>
                <a:spcAft>
                  <a:spcPts val="0"/>
                </a:spcAft>
                <a:buClrTx/>
                <a:buSzTx/>
                <a:buFont typeface="Arial" panose="020B0604020202020204" pitchFamily="34" charset="0"/>
                <a:buChar char="•"/>
                <a:tabLst/>
              </a:pPr>
              <a:r>
                <a:rPr kumimoji="0" lang="fr-FR" sz="2400" b="0" i="0" u="none" strike="noStrike" cap="none" spc="0" normalizeH="0" baseline="0" dirty="0">
                  <a:ln>
                    <a:noFill/>
                  </a:ln>
                  <a:solidFill>
                    <a:srgbClr val="FFFFFF"/>
                  </a:solidFill>
                  <a:effectLst/>
                  <a:uFillTx/>
                  <a:latin typeface="Myriad Pro" panose="020B0503030403020204"/>
                  <a:sym typeface="Helvetica"/>
                </a:rPr>
                <a:t>Autres</a:t>
              </a:r>
            </a:p>
          </p:txBody>
        </p:sp>
      </p:grpSp>
    </p:spTree>
    <p:extLst>
      <p:ext uri="{BB962C8B-B14F-4D97-AF65-F5344CB8AC3E}">
        <p14:creationId xmlns:p14="http://schemas.microsoft.com/office/powerpoint/2010/main" val="247999411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Rectangle 2"/>
          <p:cNvSpPr/>
          <p:nvPr/>
        </p:nvSpPr>
        <p:spPr>
          <a:xfrm>
            <a:off x="251520" y="1084962"/>
            <a:ext cx="341870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just">
              <a:spcBef>
                <a:spcPts val="600"/>
              </a:spcBef>
              <a:defRPr sz="2400" b="1">
                <a:solidFill>
                  <a:srgbClr val="FFFFFF"/>
                </a:solidFill>
                <a:latin typeface="Arial"/>
                <a:ea typeface="Arial"/>
                <a:cs typeface="Arial"/>
                <a:sym typeface="Arial"/>
              </a:defRPr>
            </a:lvl1pPr>
          </a:lstStyle>
          <a:p>
            <a:pPr marL="457200" indent="-457200">
              <a:buFont typeface="Wingdings" panose="05000000000000000000" pitchFamily="2" charset="2"/>
              <a:buChar char="§"/>
            </a:pPr>
            <a:r>
              <a:rPr sz="2800" dirty="0">
                <a:solidFill>
                  <a:srgbClr val="C92360"/>
                </a:solidFill>
                <a:latin typeface="Myriad Pro" panose="020B0503030403020204"/>
              </a:rPr>
              <a:t>Des </a:t>
            </a:r>
            <a:r>
              <a:rPr lang="fr-FR" sz="2800" noProof="1">
                <a:solidFill>
                  <a:srgbClr val="C92360"/>
                </a:solidFill>
                <a:latin typeface="Myriad Pro" panose="020B0503030403020204"/>
              </a:rPr>
              <a:t>dépenses</a:t>
            </a:r>
          </a:p>
        </p:txBody>
      </p:sp>
      <p:sp>
        <p:nvSpPr>
          <p:cNvPr id="2" name="Moins 1"/>
          <p:cNvSpPr/>
          <p:nvPr/>
        </p:nvSpPr>
        <p:spPr>
          <a:xfrm>
            <a:off x="7174780" y="511239"/>
            <a:ext cx="1334732" cy="1555177"/>
          </a:xfrm>
          <a:prstGeom prst="mathMinus">
            <a:avLst>
              <a:gd name="adj1" fmla="val 10454"/>
            </a:avLst>
          </a:prstGeom>
          <a:solidFill>
            <a:srgbClr val="C92360"/>
          </a:solidFill>
          <a:ln w="165100" cap="flat" cmpd="sng">
            <a:solidFill>
              <a:srgbClr val="C9236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yriad Pro" panose="020B0503030403020204"/>
              <a:sym typeface="Helvetica"/>
            </a:endParaRPr>
          </a:p>
        </p:txBody>
      </p:sp>
      <p:sp>
        <p:nvSpPr>
          <p:cNvPr id="22" name="Text Box 2"/>
          <p:cNvSpPr txBox="1">
            <a:spLocks/>
          </p:cNvSpPr>
          <p:nvPr/>
        </p:nvSpPr>
        <p:spPr>
          <a:xfrm>
            <a:off x="1259632" y="262952"/>
            <a:ext cx="6624736" cy="661306"/>
          </a:xfrm>
          <a:prstGeom prst="rect">
            <a:avLst/>
          </a:prstGeom>
        </p:spPr>
        <p:txBody>
          <a:bodyPr>
            <a:normAutofit/>
          </a:bodyPr>
          <a:lstStyle>
            <a:lvl1pPr marL="0" marR="0" indent="0" algn="ctr" defTabSz="914400" rtl="0" latinLnBrk="0">
              <a:lnSpc>
                <a:spcPct val="100000"/>
              </a:lnSpc>
              <a:spcBef>
                <a:spcPts val="0"/>
              </a:spcBef>
              <a:spcAft>
                <a:spcPts val="0"/>
              </a:spcAft>
              <a:buClrTx/>
              <a:buSzTx/>
              <a:buFontTx/>
              <a:buNone/>
              <a:tabLst/>
              <a:defRPr sz="3000" b="1" i="0" u="none" strike="noStrike" cap="none" spc="0" baseline="0">
                <a:ln>
                  <a:noFill/>
                </a:ln>
                <a:solidFill>
                  <a:srgbClr val="005493"/>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fr-FR" sz="3200" dirty="0">
                <a:solidFill>
                  <a:srgbClr val="213B76"/>
                </a:solidFill>
                <a:latin typeface="Myriad Pro" panose="020B0503030403020204"/>
              </a:rPr>
              <a:t>QU’EST-CE QU’UN BUDGET ?</a:t>
            </a:r>
          </a:p>
        </p:txBody>
      </p:sp>
      <p:sp>
        <p:nvSpPr>
          <p:cNvPr id="24"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25"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7</a:t>
            </a:fld>
            <a:endParaRPr lang="fr-FR" dirty="0">
              <a:solidFill>
                <a:srgbClr val="213B76"/>
              </a:solidFill>
              <a:latin typeface="Myriad Pro" panose="020B0503030403020204"/>
            </a:endParaRP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462" name="Des dépenses fixes"/>
          <p:cNvSpPr txBox="1"/>
          <p:nvPr/>
        </p:nvSpPr>
        <p:spPr>
          <a:xfrm>
            <a:off x="234646" y="1955277"/>
            <a:ext cx="3744415"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FFFFFF"/>
                </a:solidFill>
                <a:latin typeface="Arial"/>
                <a:ea typeface="Arial"/>
                <a:cs typeface="Arial"/>
                <a:sym typeface="Arial"/>
              </a:defRPr>
            </a:lvl1pPr>
          </a:lstStyle>
          <a:p>
            <a:r>
              <a:rPr lang="fr-FR" u="sng" dirty="0">
                <a:latin typeface="Myriad Pro" panose="020B0503030403020204"/>
              </a:rPr>
              <a:t>F</a:t>
            </a:r>
            <a:r>
              <a:rPr u="sng" dirty="0">
                <a:latin typeface="Myriad Pro" panose="020B0503030403020204"/>
              </a:rPr>
              <a:t>ixes</a:t>
            </a:r>
            <a:r>
              <a:rPr lang="fr-FR" u="sng" dirty="0">
                <a:latin typeface="Myriad Pro" panose="020B0503030403020204"/>
              </a:rPr>
              <a:t> (et régulières)</a:t>
            </a:r>
            <a:endParaRPr u="sng" dirty="0">
              <a:latin typeface="Myriad Pro" panose="020B0503030403020204"/>
            </a:endParaRPr>
          </a:p>
        </p:txBody>
      </p:sp>
      <p:sp>
        <p:nvSpPr>
          <p:cNvPr id="468" name="Rectangle"/>
          <p:cNvSpPr/>
          <p:nvPr/>
        </p:nvSpPr>
        <p:spPr>
          <a:xfrm>
            <a:off x="234647" y="2396407"/>
            <a:ext cx="3744416" cy="3631344"/>
          </a:xfrm>
          <a:prstGeom prst="rect">
            <a:avLst/>
          </a:prstGeom>
          <a:solidFill>
            <a:srgbClr val="CA2260"/>
          </a:solidFill>
          <a:ln w="12700" cap="flat">
            <a:noFill/>
            <a:miter lim="400000"/>
          </a:ln>
          <a:effectLst/>
        </p:spPr>
        <p:txBody>
          <a:bodyPr wrap="square" lIns="45718" tIns="45718" rIns="45718" bIns="45718" numCol="1" anchor="ctr">
            <a:noAutofit/>
          </a:bodyPr>
          <a:lstStyle/>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Impôts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(forfait)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Loyer</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Assurances</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(abonnement)</a:t>
            </a:r>
          </a:p>
          <a:p>
            <a:pPr marL="342900" indent="-342900" defTabSz="457200">
              <a:lnSpc>
                <a:spcPct val="20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Eau, gaz, électricité</a:t>
            </a:r>
          </a:p>
        </p:txBody>
      </p:sp>
      <p:sp>
        <p:nvSpPr>
          <p:cNvPr id="18" name="Des dépenses variables  ou occasionnelles"/>
          <p:cNvSpPr txBox="1"/>
          <p:nvPr/>
        </p:nvSpPr>
        <p:spPr>
          <a:xfrm>
            <a:off x="4411111" y="1962255"/>
            <a:ext cx="4498243" cy="461661"/>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V</a:t>
            </a:r>
            <a:r>
              <a:rPr u="sng" dirty="0">
                <a:latin typeface="Myriad Pro" panose="020B0503030403020204"/>
              </a:rPr>
              <a:t>ariables</a:t>
            </a:r>
            <a:r>
              <a:rPr lang="fr-FR" u="sng" dirty="0">
                <a:latin typeface="Myriad Pro" panose="020B0503030403020204"/>
              </a:rPr>
              <a:t> (et régulières)</a:t>
            </a:r>
            <a:endParaRPr lang="en-US" u="sng" noProof="1">
              <a:latin typeface="Myriad Pro" panose="020B0503030403020204"/>
            </a:endParaRPr>
          </a:p>
        </p:txBody>
      </p:sp>
      <p:sp>
        <p:nvSpPr>
          <p:cNvPr id="19" name="L’alimentation…"/>
          <p:cNvSpPr txBox="1"/>
          <p:nvPr/>
        </p:nvSpPr>
        <p:spPr>
          <a:xfrm>
            <a:off x="4411111" y="2412157"/>
            <a:ext cx="4498243" cy="1477323"/>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Alimentation</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Transport (essence, ticket bus…)</a:t>
            </a:r>
          </a:p>
          <a:p>
            <a:pPr marL="342900" indent="-342900" defTabSz="849312">
              <a:lnSpc>
                <a:spcPct val="150000"/>
              </a:lnSpc>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Internet/téléphone (hors forfait) </a:t>
            </a:r>
          </a:p>
        </p:txBody>
      </p:sp>
      <p:sp>
        <p:nvSpPr>
          <p:cNvPr id="3" name="Rectangle 2"/>
          <p:cNvSpPr/>
          <p:nvPr/>
        </p:nvSpPr>
        <p:spPr>
          <a:xfrm>
            <a:off x="4411111" y="4516398"/>
            <a:ext cx="4498242" cy="461665"/>
          </a:xfrm>
          <a:prstGeom prst="rect">
            <a:avLst/>
          </a:prstGeom>
          <a:solidFill>
            <a:srgbClr val="C92360"/>
          </a:solidFill>
        </p:spPr>
        <p:txBody>
          <a:bodyPr wrap="square">
            <a:spAutoFit/>
          </a:bodyPr>
          <a:lstStyle/>
          <a:p>
            <a:pPr defTabSz="849312">
              <a:defRPr sz="2400" b="1">
                <a:solidFill>
                  <a:srgbClr val="FFFFFF"/>
                </a:solidFill>
                <a:latin typeface="Arial"/>
                <a:ea typeface="Arial"/>
                <a:cs typeface="Arial"/>
                <a:sym typeface="Arial"/>
              </a:defRPr>
            </a:pPr>
            <a:r>
              <a:rPr lang="fr-FR" u="sng" dirty="0">
                <a:latin typeface="Myriad Pro" panose="020B0503030403020204"/>
              </a:rPr>
              <a:t>Occasionnelles</a:t>
            </a:r>
          </a:p>
        </p:txBody>
      </p:sp>
      <p:grpSp>
        <p:nvGrpSpPr>
          <p:cNvPr id="7" name="Groupe 6"/>
          <p:cNvGrpSpPr/>
          <p:nvPr/>
        </p:nvGrpSpPr>
        <p:grpSpPr>
          <a:xfrm>
            <a:off x="4411111" y="4974914"/>
            <a:ext cx="4498241" cy="1066955"/>
            <a:chOff x="4411111" y="4974914"/>
            <a:chExt cx="4498241" cy="1066955"/>
          </a:xfrm>
        </p:grpSpPr>
        <p:sp>
          <p:nvSpPr>
            <p:cNvPr id="23" name="Des dépenses variables  ou occasionnelles"/>
            <p:cNvSpPr txBox="1"/>
            <p:nvPr/>
          </p:nvSpPr>
          <p:spPr>
            <a:xfrm>
              <a:off x="4411111" y="4974914"/>
              <a:ext cx="2368021"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342900" indent="-342900" defTabSz="849312">
                <a:lnSpc>
                  <a:spcPct val="150000"/>
                </a:lnSpc>
                <a:buFont typeface="Arial" panose="020B0604020202020204" pitchFamily="34" charset="0"/>
                <a:buChar char="•"/>
                <a:defRPr sz="2400" b="1">
                  <a:solidFill>
                    <a:srgbClr val="FFFFFF"/>
                  </a:solidFill>
                  <a:latin typeface="Arial"/>
                  <a:ea typeface="Arial"/>
                  <a:cs typeface="Arial"/>
                  <a:sym typeface="Arial"/>
                </a:defRPr>
              </a:pPr>
              <a:r>
                <a:rPr lang="fr-FR" sz="2000" dirty="0">
                  <a:latin typeface="Myriad Pro" panose="020B0503030403020204"/>
                </a:rPr>
                <a:t>Habillement</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Loisirs</a:t>
              </a:r>
              <a:endParaRPr lang="en-US" sz="2000" u="sng" noProof="1">
                <a:latin typeface="Myriad Pro" panose="020B0503030403020204"/>
              </a:endParaRPr>
            </a:p>
          </p:txBody>
        </p:sp>
        <p:sp>
          <p:nvSpPr>
            <p:cNvPr id="27" name="Des dépenses variables  ou occasionnelles"/>
            <p:cNvSpPr txBox="1"/>
            <p:nvPr/>
          </p:nvSpPr>
          <p:spPr>
            <a:xfrm>
              <a:off x="6779132" y="4974914"/>
              <a:ext cx="2130220" cy="1066955"/>
            </a:xfrm>
            <a:prstGeom prst="rect">
              <a:avLst/>
            </a:prstGeom>
            <a:solidFill>
              <a:srgbClr val="C9236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Cadeaux</a:t>
              </a:r>
            </a:p>
            <a:p>
              <a:pPr marL="342900" indent="-342900" defTabSz="849312">
                <a:lnSpc>
                  <a:spcPct val="150000"/>
                </a:lnSpc>
                <a:spcBef>
                  <a:spcPts val="400"/>
                </a:spcBef>
                <a:buSzPct val="100000"/>
                <a:buFont typeface="Arial" panose="020B0604020202020204" pitchFamily="34" charset="0"/>
                <a:buChar char="•"/>
                <a:defRPr sz="2200" b="1">
                  <a:solidFill>
                    <a:srgbClr val="FFFFFF"/>
                  </a:solidFill>
                  <a:latin typeface="Arial"/>
                  <a:ea typeface="Arial"/>
                  <a:cs typeface="Arial"/>
                  <a:sym typeface="Arial"/>
                </a:defRPr>
              </a:pPr>
              <a:r>
                <a:rPr lang="fr-FR" sz="2000" dirty="0">
                  <a:latin typeface="Myriad Pro" panose="020B0503030403020204"/>
                </a:rPr>
                <a:t>Vacances</a:t>
              </a:r>
              <a:endParaRPr lang="en-US" sz="2000" u="sng" noProof="1">
                <a:latin typeface="Myriad Pro" panose="020B0503030403020204"/>
              </a:endParaRPr>
            </a:p>
          </p:txBody>
        </p:sp>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Espace réservé du texte 4"/>
          <p:cNvSpPr txBox="1"/>
          <p:nvPr/>
        </p:nvSpPr>
        <p:spPr>
          <a:xfrm>
            <a:off x="576263" y="674970"/>
            <a:ext cx="6444010"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b="1">
                <a:solidFill>
                  <a:srgbClr val="002060"/>
                </a:solidFill>
                <a:latin typeface="Arial"/>
                <a:ea typeface="Arial"/>
                <a:cs typeface="Arial"/>
                <a:sym typeface="Arial"/>
              </a:defRPr>
            </a:lvl1pPr>
          </a:lstStyle>
          <a:p>
            <a:r>
              <a:rPr lang="en-US" sz="2800" noProof="1">
                <a:latin typeface="Myriad Pro" panose="020B0503030403020204"/>
              </a:rPr>
              <a:t>Selon</a:t>
            </a:r>
            <a:r>
              <a:rPr sz="2800" dirty="0">
                <a:latin typeface="Myriad Pro" panose="020B0503030403020204"/>
              </a:rPr>
              <a:t> </a:t>
            </a:r>
            <a:r>
              <a:rPr lang="en-US" sz="2800" noProof="1">
                <a:latin typeface="Myriad Pro" panose="020B0503030403020204"/>
              </a:rPr>
              <a:t>toi</a:t>
            </a:r>
            <a:r>
              <a:rPr sz="2800" dirty="0">
                <a:latin typeface="Myriad Pro" panose="020B0503030403020204"/>
              </a:rPr>
              <a:t>, sur </a:t>
            </a:r>
            <a:r>
              <a:rPr lang="en-US" sz="2800" noProof="1">
                <a:latin typeface="Myriad Pro" panose="020B0503030403020204"/>
              </a:rPr>
              <a:t>quelles</a:t>
            </a:r>
            <a:r>
              <a:rPr sz="2800" dirty="0">
                <a:latin typeface="Myriad Pro" panose="020B0503030403020204"/>
              </a:rPr>
              <a:t> </a:t>
            </a:r>
            <a:r>
              <a:rPr lang="en-US" sz="2800" noProof="1">
                <a:latin typeface="Myriad Pro" panose="020B0503030403020204"/>
              </a:rPr>
              <a:t>dépenses</a:t>
            </a:r>
            <a:r>
              <a:rPr sz="2800" dirty="0">
                <a:latin typeface="Myriad Pro" panose="020B0503030403020204"/>
              </a:rPr>
              <a:t>, </a:t>
            </a:r>
            <a:r>
              <a:rPr lang="en-US" sz="2800" noProof="1">
                <a:latin typeface="Myriad Pro" panose="020B0503030403020204"/>
              </a:rPr>
              <a:t>peut-on</a:t>
            </a:r>
            <a:r>
              <a:rPr sz="2800" dirty="0">
                <a:latin typeface="Myriad Pro" panose="020B0503030403020204"/>
              </a:rPr>
              <a:t> </a:t>
            </a:r>
            <a:r>
              <a:rPr lang="fr-FR" sz="2800" dirty="0">
                <a:latin typeface="Myriad Pro" panose="020B0503030403020204"/>
              </a:rPr>
              <a:t>plus facilement </a:t>
            </a:r>
            <a:r>
              <a:rPr lang="en-US" sz="2800" noProof="1">
                <a:latin typeface="Myriad Pro" panose="020B0503030403020204"/>
              </a:rPr>
              <a:t>agir</a:t>
            </a:r>
            <a:r>
              <a:rPr sz="2800" dirty="0">
                <a:latin typeface="Myriad Pro" panose="020B0503030403020204"/>
              </a:rPr>
              <a:t> ?</a:t>
            </a:r>
          </a:p>
        </p:txBody>
      </p:sp>
      <p:sp>
        <p:nvSpPr>
          <p:cNvPr id="836" name="Rectangle 10"/>
          <p:cNvSpPr/>
          <p:nvPr/>
        </p:nvSpPr>
        <p:spPr>
          <a:xfrm>
            <a:off x="576262" y="2349500"/>
            <a:ext cx="7991476" cy="3600450"/>
          </a:xfrm>
          <a:prstGeom prst="rect">
            <a:avLst/>
          </a:prstGeom>
          <a:ln w="63500">
            <a:solidFill>
              <a:srgbClr val="E06F17"/>
            </a:solidFill>
            <a:miter/>
          </a:ln>
        </p:spPr>
        <p:txBody>
          <a:bodyPr lIns="45718" tIns="45718" rIns="45718" bIns="45718" anchor="ctr"/>
          <a:lstStyle/>
          <a:p>
            <a:pPr algn="ctr">
              <a:defRPr sz="2400" b="1">
                <a:solidFill>
                  <a:srgbClr val="FFFFFF"/>
                </a:solidFill>
                <a:latin typeface="Arial"/>
                <a:ea typeface="Arial"/>
                <a:cs typeface="Arial"/>
                <a:sym typeface="Arial"/>
              </a:defRPr>
            </a:pPr>
            <a:endParaRPr dirty="0">
              <a:latin typeface="Myriad Pro" panose="020B0503030403020204"/>
            </a:endParaRPr>
          </a:p>
        </p:txBody>
      </p:sp>
      <p:sp>
        <p:nvSpPr>
          <p:cNvPr id="838" name="ZoneTexte 4"/>
          <p:cNvSpPr txBox="1"/>
          <p:nvPr/>
        </p:nvSpPr>
        <p:spPr>
          <a:xfrm>
            <a:off x="1206133" y="3233309"/>
            <a:ext cx="4422555"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Loisirs – sorties – cadeaux </a:t>
            </a:r>
          </a:p>
        </p:txBody>
      </p:sp>
      <p:sp>
        <p:nvSpPr>
          <p:cNvPr id="839" name="ZoneTexte 5"/>
          <p:cNvSpPr txBox="1"/>
          <p:nvPr/>
        </p:nvSpPr>
        <p:spPr>
          <a:xfrm>
            <a:off x="4549618" y="2557717"/>
            <a:ext cx="289572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chauffage</a:t>
            </a:r>
          </a:p>
        </p:txBody>
      </p:sp>
      <p:sp>
        <p:nvSpPr>
          <p:cNvPr id="841" name="ZoneTexte 7"/>
          <p:cNvSpPr txBox="1"/>
          <p:nvPr/>
        </p:nvSpPr>
        <p:spPr>
          <a:xfrm>
            <a:off x="978047" y="2653832"/>
            <a:ext cx="1863806"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Électricité</a:t>
            </a:r>
            <a:r>
              <a:rPr dirty="0">
                <a:solidFill>
                  <a:srgbClr val="213B76"/>
                </a:solidFill>
                <a:latin typeface="Myriad Pro" panose="020B0503030403020204"/>
              </a:rPr>
              <a:t> </a:t>
            </a:r>
          </a:p>
        </p:txBody>
      </p:sp>
      <p:sp>
        <p:nvSpPr>
          <p:cNvPr id="842" name="ZoneTexte 8"/>
          <p:cNvSpPr txBox="1"/>
          <p:nvPr/>
        </p:nvSpPr>
        <p:spPr>
          <a:xfrm>
            <a:off x="1542968" y="5278571"/>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Eau</a:t>
            </a:r>
          </a:p>
        </p:txBody>
      </p:sp>
      <p:sp>
        <p:nvSpPr>
          <p:cNvPr id="844" name="ZoneTexte 11"/>
          <p:cNvSpPr txBox="1"/>
          <p:nvPr/>
        </p:nvSpPr>
        <p:spPr>
          <a:xfrm>
            <a:off x="5880399" y="3291893"/>
            <a:ext cx="2279748"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Alimentation</a:t>
            </a:r>
          </a:p>
        </p:txBody>
      </p:sp>
      <p:sp>
        <p:nvSpPr>
          <p:cNvPr id="845" name="ZoneTexte 12"/>
          <p:cNvSpPr txBox="1"/>
          <p:nvPr/>
        </p:nvSpPr>
        <p:spPr>
          <a:xfrm>
            <a:off x="4095750" y="3968004"/>
            <a:ext cx="3649920"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en-US" noProof="1">
                <a:solidFill>
                  <a:srgbClr val="213B76"/>
                </a:solidFill>
                <a:latin typeface="Myriad Pro" panose="020B0503030403020204"/>
              </a:rPr>
              <a:t>Forfait téléphonique</a:t>
            </a:r>
          </a:p>
        </p:txBody>
      </p:sp>
      <p:sp>
        <p:nvSpPr>
          <p:cNvPr id="846" name="ZoneTexte 14"/>
          <p:cNvSpPr txBox="1"/>
          <p:nvPr/>
        </p:nvSpPr>
        <p:spPr>
          <a:xfrm>
            <a:off x="998363" y="4202561"/>
            <a:ext cx="2078129"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dirty="0">
                <a:solidFill>
                  <a:srgbClr val="213B76"/>
                </a:solidFill>
                <a:latin typeface="Myriad Pro" panose="020B0503030403020204"/>
              </a:rPr>
              <a:t>Transports</a:t>
            </a:r>
          </a:p>
        </p:txBody>
      </p:sp>
      <p:sp>
        <p:nvSpPr>
          <p:cNvPr id="849" name="Espace réservé du texte 4"/>
          <p:cNvSpPr txBox="1"/>
          <p:nvPr/>
        </p:nvSpPr>
        <p:spPr>
          <a:xfrm>
            <a:off x="7148513" y="195262"/>
            <a:ext cx="1597026"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800" b="1">
                <a:solidFill>
                  <a:srgbClr val="CA2260"/>
                </a:solidFill>
                <a:latin typeface="Arial"/>
                <a:ea typeface="Arial"/>
                <a:cs typeface="Arial"/>
                <a:sym typeface="Arial"/>
              </a:defRPr>
            </a:lvl1pPr>
          </a:lstStyle>
          <a:p>
            <a:r>
              <a:rPr dirty="0">
                <a:solidFill>
                  <a:srgbClr val="E06F17"/>
                </a:solidFill>
                <a:latin typeface="Myriad Pro" panose="020B0503030403020204"/>
              </a:rPr>
              <a:t>QUIZ</a:t>
            </a:r>
          </a:p>
        </p:txBody>
      </p:sp>
      <p:sp>
        <p:nvSpPr>
          <p:cNvPr id="2" name="ZoneTexte 1"/>
          <p:cNvSpPr txBox="1"/>
          <p:nvPr/>
        </p:nvSpPr>
        <p:spPr>
          <a:xfrm>
            <a:off x="2398980" y="4926619"/>
            <a:ext cx="378885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213B76"/>
                </a:solidFill>
                <a:effectLst/>
                <a:uFillTx/>
                <a:latin typeface="Myriad Pro" panose="020B0503030403020204"/>
                <a:cs typeface="Arial" panose="020B0604020202020204" pitchFamily="34" charset="0"/>
                <a:sym typeface="Helvetica"/>
              </a:rPr>
              <a:t>Vêtements – chaussures </a:t>
            </a:r>
          </a:p>
        </p:txBody>
      </p:sp>
      <p:sp>
        <p:nvSpPr>
          <p:cNvPr id="18" name="Espace réservé du pied de page 1"/>
          <p:cNvSpPr txBox="1"/>
          <p:nvPr/>
        </p:nvSpPr>
        <p:spPr>
          <a:xfrm>
            <a:off x="3124200" y="6402924"/>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a:rPr>
              <a:t>Passeport</a:t>
            </a:r>
            <a:r>
              <a:rPr sz="1100" b="0" dirty="0">
                <a:latin typeface="Myriad Pro" panose="020B0503030403020204"/>
              </a:rPr>
              <a:t> EDUCFI</a:t>
            </a:r>
          </a:p>
        </p:txBody>
      </p:sp>
      <p:sp>
        <p:nvSpPr>
          <p:cNvPr id="19" name="Espace réservé du numéro de diapositive 1"/>
          <p:cNvSpPr>
            <a:spLocks noGrp="1"/>
          </p:cNvSpPr>
          <p:nvPr>
            <p:ph type="sldNum" sz="quarter" idx="2"/>
          </p:nvPr>
        </p:nvSpPr>
        <p:spPr>
          <a:xfrm>
            <a:off x="8509512" y="6395230"/>
            <a:ext cx="177289" cy="276995"/>
          </a:xfrm>
        </p:spPr>
        <p:txBody>
          <a:bodyPr/>
          <a:lstStyle/>
          <a:p>
            <a:fld id="{86CB4B4D-7CA3-9044-876B-883B54F8677D}" type="slidenum">
              <a:rPr lang="fr-FR" smtClean="0">
                <a:solidFill>
                  <a:srgbClr val="213B76"/>
                </a:solidFill>
                <a:latin typeface="Myriad Pro" panose="020B0503030403020204"/>
              </a:rPr>
              <a:t>8</a:t>
            </a:fld>
            <a:endParaRPr lang="fr-FR" dirty="0">
              <a:solidFill>
                <a:srgbClr val="213B76"/>
              </a:solidFill>
              <a:latin typeface="Myriad Pro" panose="020B0503030403020204"/>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6262317"/>
            <a:ext cx="2232248" cy="542821"/>
          </a:xfrm>
          <a:prstGeom prst="rect">
            <a:avLst/>
          </a:prstGeom>
        </p:spPr>
      </p:pic>
      <p:sp>
        <p:nvSpPr>
          <p:cNvPr id="5" name="Rectangle avec coins arrondis en diagonale 4"/>
          <p:cNvSpPr/>
          <p:nvPr/>
        </p:nvSpPr>
        <p:spPr>
          <a:xfrm>
            <a:off x="2550131" y="2438011"/>
            <a:ext cx="5924071" cy="3166820"/>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171450" indent="-171450" algn="just">
              <a:buSzPct val="100000"/>
              <a:buFont typeface="Arial"/>
              <a:buChar char="•"/>
            </a:pPr>
            <a:r>
              <a:rPr lang="fr-FR" dirty="0"/>
              <a:t>Éteindre la lumière systématiquement lorsque je sors d’une pièce </a:t>
            </a:r>
          </a:p>
          <a:p>
            <a:pPr marL="171450" indent="-171450" algn="just">
              <a:buSzPct val="100000"/>
              <a:buFont typeface="Arial"/>
              <a:buChar char="•"/>
            </a:pPr>
            <a:r>
              <a:rPr lang="fr-FR" dirty="0"/>
              <a:t>Utiliser des ampoules basse consommation ou des LED </a:t>
            </a:r>
          </a:p>
          <a:p>
            <a:pPr marL="171450" indent="-171450" algn="just">
              <a:buSzPct val="100000"/>
              <a:buFont typeface="Arial"/>
              <a:buChar char="•"/>
            </a:pPr>
            <a:r>
              <a:rPr lang="fr-FR" dirty="0"/>
              <a:t>Éteindre complètement les appareils audiovisuels et informatiques  plutôt que les laisser en mode veille</a:t>
            </a:r>
          </a:p>
          <a:p>
            <a:pPr marL="171450" indent="-171450" algn="just">
              <a:buSzPct val="100000"/>
              <a:buFont typeface="Arial"/>
              <a:buChar char="•"/>
            </a:pPr>
            <a:r>
              <a:rPr lang="fr-FR" dirty="0"/>
              <a:t>Penser à détartrer régulièrement les appareils électriques, car le tartre endommage les résistances (cafetière, bouilloire, etc...) et augmente le temps de chauffe</a:t>
            </a:r>
            <a:r>
              <a:rPr lang="fr-FR" b="1" dirty="0"/>
              <a:t> </a:t>
            </a:r>
            <a:endParaRPr lang="fr-FR" dirty="0"/>
          </a:p>
        </p:txBody>
      </p:sp>
      <p:sp>
        <p:nvSpPr>
          <p:cNvPr id="6" name="Rectangle avec coins arrondis en diagonale 5"/>
          <p:cNvSpPr/>
          <p:nvPr/>
        </p:nvSpPr>
        <p:spPr>
          <a:xfrm>
            <a:off x="2339275" y="3017055"/>
            <a:ext cx="585048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Ne pas trop chauffer (19 degrés recommandés dans les pièces de vie – salon, cuisine… - et 17 degrés dans les chambres).  </a:t>
            </a:r>
          </a:p>
          <a:p>
            <a:pPr marL="285750" indent="-285750">
              <a:buFont typeface="Arial" panose="020B0604020202020204" pitchFamily="34" charset="0"/>
              <a:buChar char="•"/>
            </a:pPr>
            <a:r>
              <a:rPr lang="fr-FR" dirty="0"/>
              <a:t>Préférer mettre des pantoufles, un pull…</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7" name="Rectangle avec coins arrondis en diagonale 6"/>
          <p:cNvSpPr/>
          <p:nvPr/>
        </p:nvSpPr>
        <p:spPr>
          <a:xfrm>
            <a:off x="829546" y="4560784"/>
            <a:ext cx="3160887"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des douches plutôt que des bains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8" name="Rectangle avec coins arrondis en diagonale 7"/>
          <p:cNvSpPr/>
          <p:nvPr/>
        </p:nvSpPr>
        <p:spPr>
          <a:xfrm>
            <a:off x="905278" y="4603231"/>
            <a:ext cx="3810740"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fr-FR" dirty="0"/>
              <a:t>Prendre le vélo plutôt que la voiture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24" name="ZoneTexte 8"/>
          <p:cNvSpPr txBox="1"/>
          <p:nvPr/>
        </p:nvSpPr>
        <p:spPr>
          <a:xfrm>
            <a:off x="6409998" y="5132373"/>
            <a:ext cx="1219254" cy="461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sz="2400" b="1">
                <a:solidFill>
                  <a:srgbClr val="002060"/>
                </a:solidFill>
                <a:latin typeface="Arial"/>
                <a:ea typeface="Arial"/>
                <a:cs typeface="Arial"/>
                <a:sym typeface="Arial"/>
              </a:defRPr>
            </a:lvl1pPr>
          </a:lstStyle>
          <a:p>
            <a:r>
              <a:rPr lang="fr-FR" dirty="0">
                <a:solidFill>
                  <a:srgbClr val="213B76"/>
                </a:solidFill>
                <a:latin typeface="Myriad Pro" panose="020B0503030403020204"/>
              </a:rPr>
              <a:t>Énergie</a:t>
            </a:r>
            <a:endParaRPr dirty="0">
              <a:solidFill>
                <a:srgbClr val="213B76"/>
              </a:solidFill>
              <a:latin typeface="Myriad Pro" panose="020B0503030403020204"/>
            </a:endParaRPr>
          </a:p>
        </p:txBody>
      </p:sp>
      <p:sp>
        <p:nvSpPr>
          <p:cNvPr id="10" name="Rectangle avec coins arrondis en diagonale 9"/>
          <p:cNvSpPr/>
          <p:nvPr/>
        </p:nvSpPr>
        <p:spPr>
          <a:xfrm>
            <a:off x="1402377" y="3652392"/>
            <a:ext cx="7132555"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indent="-285750">
              <a:buFont typeface="Arial" panose="020B0604020202020204" pitchFamily="34" charset="0"/>
              <a:buChar char="•"/>
            </a:pPr>
            <a:r>
              <a:rPr lang="fr-FR" dirty="0"/>
              <a:t>Utiliser les programmes économiques “éco” ou “demi charge” du lave-linge ou du lave-vaisselle </a:t>
            </a:r>
          </a:p>
          <a:p>
            <a:pPr marL="285750" indent="-285750">
              <a:buFont typeface="Arial" panose="020B0604020202020204" pitchFamily="34" charset="0"/>
              <a:buChar char="•"/>
            </a:pPr>
            <a:r>
              <a:rPr lang="fr-FR" dirty="0"/>
              <a:t>Faire attention à la consommation d’énergie lorsque l’on achète de l’</a:t>
            </a:r>
            <a:r>
              <a:rPr lang="fr-FR" u="sng" dirty="0"/>
              <a:t>électroménager</a:t>
            </a:r>
            <a:r>
              <a:rPr lang="fr-FR" dirty="0"/>
              <a:t> (étiquette énergie: les appareils classés A) </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1" name="Rectangle avec coins arrondis en diagonale 10"/>
          <p:cNvSpPr/>
          <p:nvPr/>
        </p:nvSpPr>
        <p:spPr>
          <a:xfrm>
            <a:off x="323625" y="2150004"/>
            <a:ext cx="3827314" cy="2860353"/>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a:ln>
                  <a:noFill/>
                </a:ln>
                <a:solidFill>
                  <a:srgbClr val="000000"/>
                </a:solidFill>
                <a:effectLst/>
                <a:uFillTx/>
                <a:latin typeface="+mj-lt"/>
                <a:ea typeface="+mj-ea"/>
                <a:cs typeface="+mj-cs"/>
                <a:sym typeface="Helvetica"/>
              </a:rPr>
              <a:t>Faire jouer la concurrence</a:t>
            </a:r>
            <a:r>
              <a:rPr kumimoji="0" lang="fr-FR" sz="1800" b="0" i="0" u="none" strike="noStrike" cap="none" spc="0" normalizeH="0" dirty="0">
                <a:ln>
                  <a:noFill/>
                </a:ln>
                <a:solidFill>
                  <a:srgbClr val="000000"/>
                </a:solidFill>
                <a:effectLst/>
                <a:uFillTx/>
                <a:latin typeface="+mj-lt"/>
                <a:ea typeface="+mj-ea"/>
                <a:cs typeface="+mj-cs"/>
                <a:sym typeface="Helvetica"/>
              </a:rPr>
              <a:t> en changeant d’opérateur téléphonique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t>Choisir un forfait adapté à sa consommation ou le forfait famille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baseline="0" dirty="0"/>
              <a:t>Privilégier</a:t>
            </a:r>
            <a:r>
              <a:rPr lang="fr-FR" dirty="0"/>
              <a:t> les téléphones portables reconditionnés/d’occasion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2" name="Rectangle avec coins arrondis en diagonale 11"/>
          <p:cNvSpPr/>
          <p:nvPr/>
        </p:nvSpPr>
        <p:spPr>
          <a:xfrm>
            <a:off x="3232640" y="4360584"/>
            <a:ext cx="3456384" cy="408618"/>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Helvetica"/>
              </a:rPr>
              <a:t>Acheter</a:t>
            </a:r>
            <a:r>
              <a:rPr kumimoji="0" lang="fr-FR" sz="1800" b="0" i="0" u="none" strike="noStrike" cap="none" spc="0" normalizeH="0" dirty="0">
                <a:ln>
                  <a:noFill/>
                </a:ln>
                <a:solidFill>
                  <a:srgbClr val="000000"/>
                </a:solidFill>
                <a:effectLst/>
                <a:uFillTx/>
                <a:latin typeface="+mj-lt"/>
                <a:ea typeface="+mj-ea"/>
                <a:cs typeface="+mj-cs"/>
                <a:sym typeface="Helvetica"/>
              </a:rPr>
              <a:t> moins ou d’occasion</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3" name="Rectangle avec coins arrondis en diagonale 12"/>
          <p:cNvSpPr/>
          <p:nvPr/>
        </p:nvSpPr>
        <p:spPr>
          <a:xfrm>
            <a:off x="5269337" y="3682415"/>
            <a:ext cx="3293582" cy="715085"/>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fr-FR" dirty="0"/>
              <a:t>Lutter contre le gaspillage dans les achats alimentaires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5" name="Rectangle avec coins arrondis en diagonale 14"/>
          <p:cNvSpPr/>
          <p:nvPr/>
        </p:nvSpPr>
        <p:spPr>
          <a:xfrm>
            <a:off x="637941" y="4298368"/>
            <a:ext cx="5327967" cy="1328019"/>
          </a:xfrm>
          <a:prstGeom prst="round2DiagRect">
            <a:avLst/>
          </a:prstGeom>
          <a:solidFill>
            <a:srgbClr val="EEECE1"/>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fr-FR" sz="1800" b="0" i="0" u="none" strike="noStrike" cap="none" spc="0" normalizeH="0" baseline="0" dirty="0">
                <a:ln>
                  <a:noFill/>
                </a:ln>
                <a:solidFill>
                  <a:srgbClr val="000000"/>
                </a:solidFill>
                <a:effectLst/>
                <a:uFillTx/>
                <a:latin typeface="+mj-lt"/>
                <a:ea typeface="+mj-ea"/>
                <a:cs typeface="+mj-cs"/>
                <a:sym typeface="Helvetica"/>
              </a:rPr>
              <a:t>Préférer des cadeaux d’occasion ou fabriqués main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fr-FR" dirty="0"/>
              <a:t>Choisir des sorties/loisirs gratuits ou à tarifs privilégiés</a:t>
            </a:r>
            <a:endParaRPr kumimoji="0" lang="fr-FR" sz="1800" b="0" i="0" u="none" strike="noStrike" cap="none" spc="0" normalizeH="0" baseline="0" dirty="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61285544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0"/>
      <p:bldP spid="839" grpId="0"/>
      <p:bldP spid="841" grpId="0"/>
      <p:bldP spid="842" grpId="0"/>
      <p:bldP spid="844" grpId="0"/>
      <p:bldP spid="845" grpId="0"/>
      <p:bldP spid="846" grpId="0"/>
      <p:bldP spid="2" grpId="0"/>
      <p:bldP spid="5" grpId="0" animBg="1"/>
      <p:bldP spid="6" grpId="0" animBg="1"/>
      <p:bldP spid="7" grpId="0" animBg="1"/>
      <p:bldP spid="8" grpId="0" animBg="1"/>
      <p:bldP spid="24" grpId="0"/>
      <p:bldP spid="10"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Espace réservé du texte 4"/>
          <p:cNvSpPr txBox="1"/>
          <p:nvPr/>
        </p:nvSpPr>
        <p:spPr>
          <a:xfrm>
            <a:off x="179512" y="918548"/>
            <a:ext cx="4014788" cy="1154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500"/>
              </a:spcBef>
              <a:defRPr sz="2300" b="1">
                <a:solidFill>
                  <a:srgbClr val="002060"/>
                </a:solidFill>
                <a:latin typeface="Arial"/>
                <a:ea typeface="Arial"/>
                <a:cs typeface="Arial"/>
                <a:sym typeface="Arial"/>
              </a:defRPr>
            </a:lvl1pPr>
          </a:lstStyle>
          <a:p>
            <a:r>
              <a:rPr lang="fr-FR" dirty="0">
                <a:latin typeface="Myriad Pro" panose="020B0503030403020204" pitchFamily="34" charset="0"/>
              </a:rPr>
              <a:t>Exercice : c</a:t>
            </a:r>
            <a:r>
              <a:rPr dirty="0">
                <a:latin typeface="Myriad Pro" panose="020B0503030403020204" pitchFamily="34" charset="0"/>
              </a:rPr>
              <a:t>alculer l’argent disponible</a:t>
            </a:r>
            <a:r>
              <a:rPr lang="fr-FR" dirty="0">
                <a:latin typeface="Myriad Pro" panose="020B0503030403020204" pitchFamily="34" charset="0"/>
              </a:rPr>
              <a:t> une fois toutes les dépenses réglées.</a:t>
            </a:r>
            <a:endParaRPr dirty="0">
              <a:latin typeface="Myriad Pro" panose="020B0503030403020204" pitchFamily="34" charset="0"/>
            </a:endParaRPr>
          </a:p>
        </p:txBody>
      </p:sp>
      <p:grpSp>
        <p:nvGrpSpPr>
          <p:cNvPr id="857" name="Titre 1"/>
          <p:cNvGrpSpPr/>
          <p:nvPr/>
        </p:nvGrpSpPr>
        <p:grpSpPr>
          <a:xfrm>
            <a:off x="4309852" y="827572"/>
            <a:ext cx="4650681" cy="1323435"/>
            <a:chOff x="0" y="-37746"/>
            <a:chExt cx="4476752" cy="1140889"/>
          </a:xfrm>
        </p:grpSpPr>
        <p:sp>
          <p:nvSpPr>
            <p:cNvPr id="855" name="Rectangle"/>
            <p:cNvSpPr/>
            <p:nvPr/>
          </p:nvSpPr>
          <p:spPr>
            <a:xfrm>
              <a:off x="0" y="-1"/>
              <a:ext cx="4476752" cy="1076326"/>
            </a:xfrm>
            <a:prstGeom prst="rect">
              <a:avLst/>
            </a:prstGeom>
            <a:noFill/>
            <a:ln w="38100" cap="flat">
              <a:solidFill>
                <a:srgbClr val="002060"/>
              </a:solidFill>
              <a:prstDash val="solid"/>
              <a:round/>
            </a:ln>
            <a:effectLst/>
          </p:spPr>
          <p:txBody>
            <a:bodyPr wrap="square" lIns="45718" tIns="45718" rIns="45718" bIns="45718" numCol="1" anchor="ctr">
              <a:noAutofit/>
            </a:bodyPr>
            <a:lstStyle/>
            <a:p>
              <a:pPr algn="ctr">
                <a:defRPr sz="2000" b="1">
                  <a:solidFill>
                    <a:srgbClr val="002060"/>
                  </a:solidFill>
                  <a:latin typeface="Myriad Pro"/>
                  <a:ea typeface="Myriad Pro"/>
                  <a:cs typeface="Myriad Pro"/>
                  <a:sym typeface="Myriad Pro"/>
                </a:defRPr>
              </a:pPr>
              <a:endParaRPr dirty="0"/>
            </a:p>
          </p:txBody>
        </p:sp>
        <p:sp>
          <p:nvSpPr>
            <p:cNvPr id="856" name="Salaire mensuel brut : 1800 €…"/>
            <p:cNvSpPr txBox="1"/>
            <p:nvPr/>
          </p:nvSpPr>
          <p:spPr>
            <a:xfrm>
              <a:off x="0" y="-37746"/>
              <a:ext cx="4334569" cy="114088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marL="342900" indent="-342900">
                <a:buFont typeface="Wingdings" panose="05000000000000000000" pitchFamily="2" charset="2"/>
                <a:buChar char="v"/>
                <a:defRPr sz="2200" b="1">
                  <a:solidFill>
                    <a:srgbClr val="002060"/>
                  </a:solidFill>
                  <a:latin typeface="Arial"/>
                  <a:ea typeface="Arial"/>
                  <a:cs typeface="Arial"/>
                  <a:sym typeface="Arial"/>
                </a:defRPr>
              </a:pPr>
              <a:r>
                <a:rPr lang="en-US" sz="2000" noProof="1"/>
                <a:t>Salaire</a:t>
              </a:r>
              <a:r>
                <a:rPr sz="2000" dirty="0"/>
                <a:t> </a:t>
              </a:r>
              <a:r>
                <a:rPr lang="fr-FR" sz="2000" dirty="0"/>
                <a:t>du couple </a:t>
              </a:r>
              <a:r>
                <a:rPr lang="en-US" sz="2000" noProof="1"/>
                <a:t>mensuel</a:t>
              </a:r>
              <a:r>
                <a:rPr sz="2000" dirty="0"/>
                <a:t> </a:t>
              </a:r>
              <a:r>
                <a:rPr lang="fr-FR" sz="2000" dirty="0"/>
                <a:t>après déduction de l’impôt sur le revenu</a:t>
              </a:r>
              <a:r>
                <a:rPr sz="2000" dirty="0"/>
                <a:t> : </a:t>
              </a:r>
              <a:r>
                <a:rPr lang="fr-FR" sz="2000" dirty="0"/>
                <a:t>3 070</a:t>
              </a:r>
              <a:r>
                <a:rPr sz="2000" dirty="0"/>
                <a:t>€</a:t>
              </a:r>
              <a:endParaRPr lang="fr-FR" sz="2000" dirty="0"/>
            </a:p>
            <a:p>
              <a:pPr marL="342900" indent="-342900">
                <a:buFont typeface="Wingdings" panose="05000000000000000000" pitchFamily="2" charset="2"/>
                <a:buChar char="v"/>
                <a:defRPr sz="2200" b="1">
                  <a:solidFill>
                    <a:srgbClr val="002060"/>
                  </a:solidFill>
                  <a:latin typeface="Arial"/>
                  <a:ea typeface="Arial"/>
                  <a:cs typeface="Arial"/>
                  <a:sym typeface="Arial"/>
                </a:defRPr>
              </a:pPr>
              <a:r>
                <a:rPr sz="2000" dirty="0"/>
                <a:t>Allocations </a:t>
              </a:r>
              <a:r>
                <a:rPr lang="en-US" sz="2000" noProof="1"/>
                <a:t>familiales</a:t>
              </a:r>
              <a:r>
                <a:rPr sz="2000" dirty="0"/>
                <a:t> : </a:t>
              </a:r>
              <a:r>
                <a:rPr lang="fr-FR" sz="2000" dirty="0"/>
                <a:t> </a:t>
              </a:r>
              <a:r>
                <a:rPr sz="2000" dirty="0"/>
                <a:t>13</a:t>
              </a:r>
              <a:r>
                <a:rPr lang="fr-FR" sz="2000" dirty="0"/>
                <a:t>1</a:t>
              </a:r>
              <a:r>
                <a:rPr sz="2000" dirty="0"/>
                <a:t> €</a:t>
              </a:r>
            </a:p>
          </p:txBody>
        </p:sp>
      </p:grpSp>
      <p:graphicFrame>
        <p:nvGraphicFramePr>
          <p:cNvPr id="858" name="Group 46"/>
          <p:cNvGraphicFramePr/>
          <p:nvPr>
            <p:extLst>
              <p:ext uri="{D42A27DB-BD31-4B8C-83A1-F6EECF244321}">
                <p14:modId xmlns:p14="http://schemas.microsoft.com/office/powerpoint/2010/main" val="320708869"/>
              </p:ext>
            </p:extLst>
          </p:nvPr>
        </p:nvGraphicFramePr>
        <p:xfrm>
          <a:off x="315882" y="2391806"/>
          <a:ext cx="8496944" cy="3940617"/>
        </p:xfrm>
        <a:graphic>
          <a:graphicData uri="http://schemas.openxmlformats.org/drawingml/2006/table">
            <a:tbl>
              <a:tblPr>
                <a:tableStyleId>{4C3C2611-4C71-4FC5-86AE-919BDF0F9419}</a:tableStyleId>
              </a:tblPr>
              <a:tblGrid>
                <a:gridCol w="2520280">
                  <a:extLst>
                    <a:ext uri="{9D8B030D-6E8A-4147-A177-3AD203B41FA5}">
                      <a16:colId xmlns:a16="http://schemas.microsoft.com/office/drawing/2014/main" val="20000"/>
                    </a:ext>
                  </a:extLst>
                </a:gridCol>
                <a:gridCol w="1739807">
                  <a:extLst>
                    <a:ext uri="{9D8B030D-6E8A-4147-A177-3AD203B41FA5}">
                      <a16:colId xmlns:a16="http://schemas.microsoft.com/office/drawing/2014/main" val="20001"/>
                    </a:ext>
                  </a:extLst>
                </a:gridCol>
                <a:gridCol w="2580673">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444640">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E06F17"/>
                    </a:solidFill>
                  </a:tcPr>
                </a:tc>
                <a:tc>
                  <a:txBody>
                    <a:bodyPr/>
                    <a:lstStyle/>
                    <a:p>
                      <a:pPr algn="ctr">
                        <a:defRPr sz="1800"/>
                      </a:pPr>
                      <a:r>
                        <a:rPr sz="2200" b="1" dirty="0">
                          <a:solidFill>
                            <a:srgbClr val="FFFFFF"/>
                          </a:solidFill>
                          <a:latin typeface="Myriad Pro"/>
                          <a:ea typeface="Myriad Pro"/>
                          <a:cs typeface="Myriad Pro"/>
                          <a:sym typeface="Myriad Pro"/>
                        </a:rPr>
                        <a:t>Mes dépenses</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C92360"/>
                    </a:solidFill>
                  </a:tcPr>
                </a:tc>
                <a:tc>
                  <a:txBody>
                    <a:bodyPr/>
                    <a:lstStyle/>
                    <a:p>
                      <a:pPr algn="ctr">
                        <a:defRPr sz="1800"/>
                      </a:pPr>
                      <a:r>
                        <a:rPr sz="2200" b="1" dirty="0">
                          <a:solidFill>
                            <a:srgbClr val="FFFFFF"/>
                          </a:solidFill>
                          <a:latin typeface="Myriad Pro"/>
                          <a:ea typeface="Myriad Pro"/>
                          <a:cs typeface="Myriad Pro"/>
                          <a:sym typeface="Myriad Pro"/>
                        </a:rPr>
                        <a:t>Montant</a:t>
                      </a:r>
                    </a:p>
                  </a:txBody>
                  <a:tcPr marL="45720" marR="45720" anchor="ctr"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E06F17"/>
                    </a:solidFill>
                  </a:tcPr>
                </a:tc>
                <a:extLst>
                  <a:ext uri="{0D108BD9-81ED-4DB2-BD59-A6C34878D82A}">
                    <a16:rowId xmlns:a16="http://schemas.microsoft.com/office/drawing/2014/main" val="10000"/>
                  </a:ext>
                </a:extLst>
              </a:tr>
              <a:tr h="301625">
                <a:tc>
                  <a:txBody>
                    <a:bodyPr/>
                    <a:lstStyle/>
                    <a:p>
                      <a:pPr algn="l">
                        <a:defRPr sz="1800"/>
                      </a:pPr>
                      <a:r>
                        <a:rPr lang="fr-FR" sz="2200" b="1" baseline="0" dirty="0">
                          <a:solidFill>
                            <a:srgbClr val="002060"/>
                          </a:solidFill>
                          <a:latin typeface="Myriad Pro"/>
                          <a:ea typeface="Myriad Pro"/>
                          <a:cs typeface="Myriad Pro"/>
                          <a:sym typeface="Myriad Pro"/>
                        </a:rPr>
                        <a:t>Logement </a:t>
                      </a:r>
                      <a:r>
                        <a:rPr lang="fr-FR" sz="1800" b="1" baseline="0" dirty="0">
                          <a:solidFill>
                            <a:srgbClr val="002060"/>
                          </a:solidFill>
                          <a:latin typeface="Myriad Pro"/>
                          <a:ea typeface="Myriad Pro"/>
                          <a:cs typeface="Myriad Pro"/>
                          <a:sym typeface="Myriad Pro"/>
                        </a:rPr>
                        <a:t>(loyer, eau, électricité, …)</a:t>
                      </a:r>
                      <a:endParaRPr sz="18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770</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sz="2200" b="1" dirty="0">
                          <a:solidFill>
                            <a:srgbClr val="002060"/>
                          </a:solidFill>
                          <a:latin typeface="Myriad Pro"/>
                          <a:ea typeface="Myriad Pro"/>
                          <a:cs typeface="Myriad Pro"/>
                          <a:sym typeface="Myriad Pro"/>
                        </a:rPr>
                        <a:t>Alimentation</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861</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extLst>
                  <a:ext uri="{0D108BD9-81ED-4DB2-BD59-A6C34878D82A}">
                    <a16:rowId xmlns:a16="http://schemas.microsoft.com/office/drawing/2014/main" val="10001"/>
                  </a:ext>
                </a:extLst>
              </a:tr>
              <a:tr h="844217">
                <a:tc>
                  <a:txBody>
                    <a:bodyPr/>
                    <a:lstStyle/>
                    <a:p>
                      <a:pPr algn="l">
                        <a:defRPr sz="1800"/>
                      </a:pPr>
                      <a:r>
                        <a:rPr lang="fr-FR" sz="2200" b="1" dirty="0">
                          <a:solidFill>
                            <a:srgbClr val="002060"/>
                          </a:solidFill>
                          <a:latin typeface="Myriad Pro"/>
                          <a:ea typeface="Myriad Pro"/>
                          <a:cs typeface="Myriad Pro"/>
                          <a:sym typeface="Myriad Pro"/>
                        </a:rPr>
                        <a:t>Transport</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320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a:solidFill>
                        <a:schemeClr val="accent1">
                          <a:satOff val="-4409"/>
                          <a:lumOff val="-10509"/>
                        </a:schemeClr>
                      </a:solidFill>
                    </a:lnB>
                    <a:solidFill>
                      <a:srgbClr val="FFFFFF"/>
                    </a:solidFill>
                  </a:tcPr>
                </a:tc>
                <a:tc>
                  <a:txBody>
                    <a:bodyPr/>
                    <a:lstStyle/>
                    <a:p>
                      <a:pPr algn="l">
                        <a:defRPr sz="1800"/>
                      </a:pPr>
                      <a:r>
                        <a:rPr lang="fr-FR" sz="2200" b="1" dirty="0">
                          <a:solidFill>
                            <a:srgbClr val="002060"/>
                          </a:solidFill>
                          <a:latin typeface="Myriad Pro"/>
                          <a:ea typeface="Myriad Pro"/>
                          <a:cs typeface="Myriad Pro"/>
                          <a:sym typeface="Myriad Pro"/>
                        </a:rPr>
                        <a:t>Information</a:t>
                      </a:r>
                      <a:r>
                        <a:rPr lang="fr-FR" sz="2200" b="1" baseline="0" dirty="0">
                          <a:solidFill>
                            <a:srgbClr val="002060"/>
                          </a:solidFill>
                          <a:latin typeface="Myriad Pro"/>
                          <a:ea typeface="Myriad Pro"/>
                          <a:cs typeface="Myriad Pro"/>
                          <a:sym typeface="Myriad Pro"/>
                        </a:rPr>
                        <a:t> et communication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100 €</a:t>
                      </a:r>
                      <a:r>
                        <a:rPr lang="fr-FR" sz="2200" b="1" baseline="0" dirty="0">
                          <a:solidFill>
                            <a:srgbClr val="002060"/>
                          </a:solidFill>
                          <a:latin typeface="Myriad Pro"/>
                          <a:ea typeface="Myriad Pro"/>
                          <a:cs typeface="Myriad Pro"/>
                          <a:sym typeface="Myriad Pro"/>
                        </a:rPr>
                        <a:t> / mois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cap="flat" cmpd="sng" algn="ctr">
                      <a:solidFill>
                        <a:schemeClr val="accent1">
                          <a:satOff val="-4409"/>
                          <a:lumOff val="-10509"/>
                        </a:schemeClr>
                      </a:solidFill>
                      <a:prstDash val="solid"/>
                      <a:round/>
                      <a:headEnd type="none" w="med" len="med"/>
                      <a:tailEnd type="none" w="med" len="med"/>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1950">
                <a:tc>
                  <a:txBody>
                    <a:bodyPr/>
                    <a:lstStyle/>
                    <a:p>
                      <a:pPr algn="l">
                        <a:defRPr sz="1800"/>
                      </a:pPr>
                      <a:r>
                        <a:rPr lang="fr-FR" sz="2200" b="1" dirty="0">
                          <a:solidFill>
                            <a:srgbClr val="002260"/>
                          </a:solidFill>
                          <a:latin typeface="Myriad Pro"/>
                          <a:ea typeface="Myriad Pro"/>
                          <a:cs typeface="Myriad Pro"/>
                          <a:sym typeface="Myriad Pro"/>
                        </a:rPr>
                        <a:t>Vêtements </a:t>
                      </a:r>
                      <a:endParaRPr sz="2200" b="1" dirty="0">
                        <a:solidFill>
                          <a:srgbClr val="0022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a:solidFill>
                            <a:srgbClr val="002060"/>
                          </a:solidFill>
                          <a:latin typeface="Myriad Pro"/>
                          <a:ea typeface="Myriad Pro"/>
                          <a:cs typeface="Myriad Pro"/>
                          <a:sym typeface="Myriad Pro"/>
                        </a:rPr>
                        <a:t> 1 800 €/</a:t>
                      </a:r>
                      <a:r>
                        <a:rPr lang="fr-FR" sz="2200" b="1" u="sng" dirty="0">
                          <a:solidFill>
                            <a:srgbClr val="002060"/>
                          </a:solidFill>
                          <a:latin typeface="Myriad Pro"/>
                          <a:ea typeface="Myriad Pro"/>
                          <a:cs typeface="Myriad Pro"/>
                          <a:sym typeface="Myriad Pro"/>
                        </a:rPr>
                        <a:t>an</a:t>
                      </a:r>
                    </a:p>
                    <a:p>
                      <a:pPr algn="l">
                        <a:defRPr sz="1800"/>
                      </a:pP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a:solidFill>
                            <a:srgbClr val="002060"/>
                          </a:solidFill>
                          <a:latin typeface="Myriad Pro"/>
                          <a:ea typeface="Myriad Pro"/>
                          <a:cs typeface="Myriad Pro"/>
                          <a:sym typeface="Myriad Pro"/>
                        </a:rPr>
                        <a:t>Loisirs, cultures,</a:t>
                      </a:r>
                      <a:r>
                        <a:rPr lang="fr-FR" sz="2200" b="1" baseline="0" dirty="0">
                          <a:solidFill>
                            <a:srgbClr val="002060"/>
                          </a:solidFill>
                          <a:latin typeface="Myriad Pro"/>
                          <a:ea typeface="Myriad Pro"/>
                          <a:cs typeface="Myriad Pro"/>
                          <a:sym typeface="Myriad Pro"/>
                        </a:rPr>
                        <a:t> divers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370 </a:t>
                      </a:r>
                      <a:r>
                        <a:rPr sz="2200" b="1" dirty="0">
                          <a:solidFill>
                            <a:srgbClr val="002060"/>
                          </a:solidFill>
                          <a:latin typeface="Myriad Pro"/>
                          <a:ea typeface="Myriad Pro"/>
                          <a:cs typeface="Myriad Pro"/>
                          <a:sym typeface="Myriad Pro"/>
                        </a:rPr>
                        <a:t>€/</a:t>
                      </a:r>
                      <a:r>
                        <a:rPr lang="fr-FR" sz="2200" b="1" dirty="0">
                          <a:solidFill>
                            <a:srgbClr val="002060"/>
                          </a:solidFill>
                          <a:latin typeface="Myriad Pro"/>
                          <a:ea typeface="Myriad Pro"/>
                          <a:cs typeface="Myriad Pro"/>
                          <a:sym typeface="Myriad Pro"/>
                        </a:rPr>
                        <a:t>mois</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143">
                <a:tc>
                  <a:txBody>
                    <a:bodyPr/>
                    <a:lstStyle/>
                    <a:p>
                      <a:pPr algn="l">
                        <a:defRPr sz="1800"/>
                      </a:pPr>
                      <a:r>
                        <a:rPr lang="fr-FR" sz="2200" b="1" dirty="0">
                          <a:solidFill>
                            <a:srgbClr val="002060"/>
                          </a:solidFill>
                          <a:latin typeface="Myriad Pro"/>
                          <a:ea typeface="Myriad Pro"/>
                          <a:cs typeface="Myriad Pro"/>
                          <a:sym typeface="Myriad Pro"/>
                        </a:rPr>
                        <a:t>Santé </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250</a:t>
                      </a:r>
                      <a:r>
                        <a:rPr lang="fr-FR" sz="2200" b="1" baseline="0" dirty="0">
                          <a:solidFill>
                            <a:srgbClr val="002060"/>
                          </a:solidFill>
                          <a:latin typeface="Myriad Pro"/>
                          <a:ea typeface="Myriad Pro"/>
                          <a:cs typeface="Myriad Pro"/>
                          <a:sym typeface="Myriad Pro"/>
                        </a:rPr>
                        <a:t> </a:t>
                      </a:r>
                      <a:r>
                        <a:rPr sz="2200" b="1" dirty="0">
                          <a:solidFill>
                            <a:srgbClr val="002060"/>
                          </a:solidFill>
                          <a:latin typeface="Myriad Pro"/>
                          <a:ea typeface="Myriad Pro"/>
                          <a:cs typeface="Myriad Pro"/>
                          <a:sym typeface="Myriad Pro"/>
                        </a:rPr>
                        <a:t>€/mois</a:t>
                      </a: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r>
                        <a:rPr lang="fr-FR" sz="2200" b="1" dirty="0">
                          <a:solidFill>
                            <a:srgbClr val="002260"/>
                          </a:solidFill>
                          <a:latin typeface="Myriad Pro"/>
                          <a:ea typeface="Myriad Pro"/>
                          <a:cs typeface="Myriad Pro"/>
                          <a:sym typeface="Myriad Pro"/>
                        </a:rPr>
                        <a:t>Autres dépenses </a:t>
                      </a: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r>
                        <a:rPr lang="fr-FR" sz="2200" b="1" dirty="0">
                          <a:solidFill>
                            <a:srgbClr val="002060"/>
                          </a:solidFill>
                          <a:latin typeface="Myriad Pro"/>
                          <a:ea typeface="Myriad Pro"/>
                          <a:cs typeface="Myriad Pro"/>
                          <a:sym typeface="Myriad Pro"/>
                        </a:rPr>
                        <a:t>200 €/mois </a:t>
                      </a:r>
                    </a:p>
                  </a:txBody>
                  <a:tcPr marL="45720" marR="45720" horzOverflow="overflow">
                    <a:lnL w="50800">
                      <a:solidFill>
                        <a:schemeClr val="accent1">
                          <a:satOff val="-4409"/>
                          <a:lumOff val="-10509"/>
                        </a:schemeClr>
                      </a:solidFill>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4143">
                <a:tc>
                  <a:txBody>
                    <a:bodyPr/>
                    <a:lstStyle/>
                    <a:p>
                      <a:pPr algn="l">
                        <a:defRPr sz="1800"/>
                      </a:pPr>
                      <a:r>
                        <a:rPr lang="fr-FR" sz="2200" b="1" dirty="0">
                          <a:solidFill>
                            <a:srgbClr val="002060"/>
                          </a:solidFill>
                          <a:latin typeface="Myriad Pro"/>
                          <a:ea typeface="Myriad Pro"/>
                          <a:cs typeface="Myriad Pro"/>
                          <a:sym typeface="Myriad Pro"/>
                        </a:rPr>
                        <a:t>Assurance auto et habitation</a:t>
                      </a:r>
                      <a:endParaRPr sz="2200" b="1" dirty="0">
                        <a:solidFill>
                          <a:srgbClr val="002060"/>
                        </a:solidFill>
                        <a:latin typeface="Myriad Pro"/>
                        <a:ea typeface="Myriad Pro"/>
                        <a:cs typeface="Myriad Pro"/>
                        <a:sym typeface="Myriad Pro"/>
                      </a:endParaRPr>
                    </a:p>
                  </a:txBody>
                  <a:tcPr marL="45720" marR="45720" horzOverflow="overflow">
                    <a:lnL w="50800">
                      <a:solidFill>
                        <a:schemeClr val="accent1">
                          <a:satOff val="-4409"/>
                          <a:lumOff val="-10509"/>
                        </a:schemeClr>
                      </a:solidFill>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algn="l">
                        <a:defRPr sz="1800"/>
                      </a:pPr>
                      <a:r>
                        <a:rPr lang="fr-FR" sz="2200" b="1" dirty="0">
                          <a:solidFill>
                            <a:srgbClr val="002060"/>
                          </a:solidFill>
                          <a:latin typeface="Myriad Pro"/>
                          <a:ea typeface="Myriad Pro"/>
                          <a:cs typeface="Myriad Pro"/>
                          <a:sym typeface="Myriad Pro"/>
                        </a:rPr>
                        <a:t>80 €/mois</a:t>
                      </a:r>
                      <a:r>
                        <a:rPr lang="fr-FR" sz="2200" b="1" baseline="0" dirty="0">
                          <a:solidFill>
                            <a:srgbClr val="002060"/>
                          </a:solidFill>
                          <a:latin typeface="Myriad Pro"/>
                          <a:ea typeface="Myriad Pro"/>
                          <a:cs typeface="Myriad Pro"/>
                          <a:sym typeface="Myriad Pro"/>
                        </a:rPr>
                        <a:t> </a:t>
                      </a:r>
                      <a:endParaRP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tc>
                  <a:txBody>
                    <a:bodyPr/>
                    <a:lstStyle/>
                    <a:p>
                      <a:pPr algn="l">
                        <a:defRPr sz="1800"/>
                      </a:pPr>
                      <a:endParaRPr sz="2200" b="1" dirty="0">
                        <a:solidFill>
                          <a:srgbClr val="0022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cap="flat" cmpd="sng" algn="ctr">
                      <a:solidFill>
                        <a:schemeClr val="accent1">
                          <a:satOff val="-4409"/>
                          <a:lumOff val="-10509"/>
                        </a:schemeClr>
                      </a:solidFill>
                      <a:prstDash val="solid"/>
                      <a:round/>
                      <a:headEnd type="none" w="med" len="med"/>
                      <a:tailEnd type="none" w="med" len="med"/>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DDDDD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sz="1800"/>
                      </a:pPr>
                      <a:endParaRPr lang="fr-FR" sz="2200" b="1" dirty="0">
                        <a:solidFill>
                          <a:srgbClr val="002060"/>
                        </a:solidFill>
                        <a:latin typeface="Myriad Pro"/>
                        <a:ea typeface="Myriad Pro"/>
                        <a:cs typeface="Myriad Pro"/>
                        <a:sym typeface="Myriad Pro"/>
                      </a:endParaRPr>
                    </a:p>
                  </a:txBody>
                  <a:tcPr marL="45720" marR="45720" horzOverflow="overflow">
                    <a:lnL w="50800" cap="flat" cmpd="sng" algn="ctr">
                      <a:solidFill>
                        <a:schemeClr val="accent1">
                          <a:satOff val="-4409"/>
                          <a:lumOff val="-10509"/>
                        </a:schemeClr>
                      </a:solidFill>
                      <a:prstDash val="solid"/>
                      <a:round/>
                      <a:headEnd type="none" w="med" len="med"/>
                      <a:tailEnd type="none" w="med" len="med"/>
                    </a:lnL>
                    <a:lnR w="50800">
                      <a:solidFill>
                        <a:schemeClr val="accent1">
                          <a:satOff val="-4409"/>
                          <a:lumOff val="-10509"/>
                        </a:schemeClr>
                      </a:solidFill>
                    </a:lnR>
                    <a:lnT w="50800">
                      <a:solidFill>
                        <a:schemeClr val="accent1">
                          <a:satOff val="-4409"/>
                          <a:lumOff val="-10509"/>
                        </a:schemeClr>
                      </a:solidFill>
                    </a:lnT>
                    <a:lnB w="50800" cap="flat" cmpd="sng" algn="ctr">
                      <a:solidFill>
                        <a:schemeClr val="accent1">
                          <a:satOff val="-4409"/>
                          <a:lumOff val="-10509"/>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859" name="Espace réservé du numéro de diapositive 1"/>
          <p:cNvSpPr txBox="1">
            <a:spLocks noGrp="1"/>
          </p:cNvSpPr>
          <p:nvPr>
            <p:ph type="sldNum" sz="quarter" idx="4294967295"/>
          </p:nvPr>
        </p:nvSpPr>
        <p:spPr>
          <a:xfrm>
            <a:off x="8422822" y="6405088"/>
            <a:ext cx="263979" cy="26923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dirty="0"/>
          </a:p>
        </p:txBody>
      </p:sp>
      <p:sp>
        <p:nvSpPr>
          <p:cNvPr id="860" name="Titre 2"/>
          <p:cNvSpPr txBox="1"/>
          <p:nvPr/>
        </p:nvSpPr>
        <p:spPr>
          <a:xfrm>
            <a:off x="539750" y="311150"/>
            <a:ext cx="698457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lgn="ctr">
              <a:defRPr sz="3000" b="1">
                <a:solidFill>
                  <a:srgbClr val="005493"/>
                </a:solidFill>
                <a:latin typeface="Arial"/>
                <a:ea typeface="Arial"/>
                <a:cs typeface="Arial"/>
                <a:sym typeface="Arial"/>
              </a:defRPr>
            </a:lvl1pPr>
          </a:lstStyle>
          <a:p>
            <a:r>
              <a:rPr dirty="0"/>
              <a:t> </a:t>
            </a:r>
            <a:r>
              <a:rPr lang="en-US" noProof="1">
                <a:solidFill>
                  <a:srgbClr val="213B76"/>
                </a:solidFill>
              </a:rPr>
              <a:t>Qu’est-ce</a:t>
            </a:r>
            <a:r>
              <a:rPr dirty="0">
                <a:solidFill>
                  <a:srgbClr val="213B76"/>
                </a:solidFill>
              </a:rPr>
              <a:t> </a:t>
            </a:r>
            <a:r>
              <a:rPr lang="en-US" noProof="1">
                <a:solidFill>
                  <a:srgbClr val="213B76"/>
                </a:solidFill>
              </a:rPr>
              <a:t>qu’un</a:t>
            </a:r>
            <a:r>
              <a:rPr dirty="0">
                <a:solidFill>
                  <a:srgbClr val="213B76"/>
                </a:solidFill>
              </a:rPr>
              <a:t> budget ? </a:t>
            </a:r>
          </a:p>
        </p:txBody>
      </p:sp>
      <p:sp>
        <p:nvSpPr>
          <p:cNvPr id="11" name="Espace réservé du pied de page 1"/>
          <p:cNvSpPr txBox="1"/>
          <p:nvPr/>
        </p:nvSpPr>
        <p:spPr>
          <a:xfrm>
            <a:off x="3116554" y="6457809"/>
            <a:ext cx="2895600" cy="26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ctr">
              <a:defRPr sz="1200" b="1">
                <a:solidFill>
                  <a:srgbClr val="002060"/>
                </a:solidFill>
                <a:latin typeface="Arial"/>
                <a:ea typeface="Arial"/>
                <a:cs typeface="Arial"/>
                <a:sym typeface="Arial"/>
              </a:defRPr>
            </a:lvl1pPr>
          </a:lstStyle>
          <a:p>
            <a:r>
              <a:rPr lang="fr-FR" sz="1100" b="0" dirty="0">
                <a:latin typeface="Myriad Pro" panose="020B0503030403020204" pitchFamily="34" charset="0"/>
              </a:rPr>
              <a:t>Passeport</a:t>
            </a:r>
            <a:r>
              <a:rPr sz="1100" b="0" dirty="0">
                <a:latin typeface="Myriad Pro" panose="020B0503030403020204" pitchFamily="34" charset="0"/>
              </a:rPr>
              <a:t> EDUCFI</a:t>
            </a:r>
          </a:p>
        </p:txBody>
      </p:sp>
    </p:spTree>
    <p:extLst>
      <p:ext uri="{BB962C8B-B14F-4D97-AF65-F5344CB8AC3E}">
        <p14:creationId xmlns:p14="http://schemas.microsoft.com/office/powerpoint/2010/main" val="4343601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854"/>
                                        </p:tgtEl>
                                        <p:attrNameLst>
                                          <p:attrName>style.visibility</p:attrName>
                                        </p:attrNameLst>
                                      </p:cBhvr>
                                      <p:to>
                                        <p:strVal val="visible"/>
                                      </p:to>
                                    </p:set>
                                    <p:anim calcmode="lin" valueType="num">
                                      <p:cBhvr>
                                        <p:cTn id="7" dur="750" fill="hold"/>
                                        <p:tgtEl>
                                          <p:spTgt spid="854"/>
                                        </p:tgtEl>
                                        <p:attrNameLst>
                                          <p:attrName>ppt_w</p:attrName>
                                        </p:attrNameLst>
                                      </p:cBhvr>
                                      <p:tavLst>
                                        <p:tav tm="0">
                                          <p:val>
                                            <p:fltVal val="0"/>
                                          </p:val>
                                        </p:tav>
                                        <p:tav tm="100000">
                                          <p:val>
                                            <p:strVal val="#ppt_w"/>
                                          </p:val>
                                        </p:tav>
                                      </p:tavLst>
                                    </p:anim>
                                    <p:anim calcmode="lin" valueType="num">
                                      <p:cBhvr>
                                        <p:cTn id="8" dur="750" fill="hold"/>
                                        <p:tgtEl>
                                          <p:spTgt spid="8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857"/>
                                        </p:tgtEl>
                                        <p:attrNameLst>
                                          <p:attrName>style.visibility</p:attrName>
                                        </p:attrNameLst>
                                      </p:cBhvr>
                                      <p:to>
                                        <p:strVal val="visible"/>
                                      </p:to>
                                    </p:set>
                                    <p:animEffect transition="in" filter="wipe(left)">
                                      <p:cBhvr>
                                        <p:cTn id="13" dur="700"/>
                                        <p:tgtEl>
                                          <p:spTgt spid="85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iterate>
                                    <p:tmAbs val="0"/>
                                  </p:iterate>
                                  <p:childTnLst>
                                    <p:set>
                                      <p:cBhvr>
                                        <p:cTn id="17" fill="hold"/>
                                        <p:tgtEl>
                                          <p:spTgt spid="858"/>
                                        </p:tgtEl>
                                        <p:attrNameLst>
                                          <p:attrName>style.visibility</p:attrName>
                                        </p:attrNameLst>
                                      </p:cBhvr>
                                      <p:to>
                                        <p:strVal val="visible"/>
                                      </p:to>
                                    </p:set>
                                    <p:animEffect transition="in" filter="strips(downRight)">
                                      <p:cBhvr>
                                        <p:cTn id="18" dur="2000"/>
                                        <p:tgtEl>
                                          <p:spTgt spid="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advAuto="0"/>
      <p:bldP spid="857" grpId="0" animBg="1" advAuto="0"/>
      <p:bldP spid="858" grpId="0" advAuto="0"/>
    </p:bldLst>
  </p:timing>
</p:sld>
</file>

<file path=ppt/theme/theme1.xml><?xml version="1.0" encoding="utf-8"?>
<a:theme xmlns:a="http://schemas.openxmlformats.org/drawingml/2006/main" name="Thème Office">
  <a:themeElements>
    <a:clrScheme name="Thème Office">
      <a:dk1>
        <a:srgbClr val="000000"/>
      </a:dk1>
      <a:lt1>
        <a:srgbClr val="EEECE1"/>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ECE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F9F1E75EDC084294142C83CFA70589" ma:contentTypeVersion="3" ma:contentTypeDescription="Crée un document." ma:contentTypeScope="" ma:versionID="db6407d61d91c5291fbc5f84830e6aae">
  <xsd:schema xmlns:xsd="http://www.w3.org/2001/XMLSchema" xmlns:xs="http://www.w3.org/2001/XMLSchema" xmlns:p="http://schemas.microsoft.com/office/2006/metadata/properties" xmlns:ns2="6a61ac60-93fb-4b34-864e-78e4ed6e4957" targetNamespace="http://schemas.microsoft.com/office/2006/metadata/properties" ma:root="true" ma:fieldsID="8d8444e52cf5f5040cc0d770f59f59a1" ns2:_="">
    <xsd:import namespace="6a61ac60-93fb-4b34-864e-78e4ed6e4957"/>
    <xsd:element name="properties">
      <xsd:complexType>
        <xsd:sequence>
          <xsd:element name="documentManagement">
            <xsd:complexType>
              <xsd:all>
                <xsd:element ref="ns2:Th_x00e9_matiques" minOccurs="0"/>
                <xsd:element ref="ns2:Type_x0020_d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1ac60-93fb-4b34-864e-78e4ed6e4957" elementFormDefault="qualified">
    <xsd:import namespace="http://schemas.microsoft.com/office/2006/documentManagement/types"/>
    <xsd:import namespace="http://schemas.microsoft.com/office/infopath/2007/PartnerControls"/>
    <xsd:element name="Th_x00e9_matiques" ma:index="8" nillable="true" ma:displayName="Thématiques" ma:list="{6A47C839-C96C-483B-B690-126FA88212B7}" ma:internalName="Th_x00e9_matiques" ma:showField="Title" ma:requiredMultiChoice="true">
      <xsd:complexType>
        <xsd:complexContent>
          <xsd:extension base="dms:MultiChoiceLookup">
            <xsd:sequence>
              <xsd:element name="Value" type="dms:Lookup" maxOccurs="unbounded" minOccurs="0" nillable="true"/>
            </xsd:sequence>
          </xsd:extension>
        </xsd:complexContent>
      </xsd:complexType>
    </xsd:element>
    <xsd:element name="Type_x0020_de_x0020_document" ma:index="9" nillable="true" ma:displayName="Type de document" ma:list="{4F1688A6-FCBC-4129-B46B-69EF23843B71}" ma:internalName="Type_x0020_de_x0020_document" ma:showField="Title"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ype_x0020_de_x0020_document xmlns="6a61ac60-93fb-4b34-864e-78e4ed6e4957">
      <Value>2</Value>
    </Type_x0020_de_x0020_document>
    <Th_x00e9_matiques xmlns="6a61ac60-93fb-4b34-864e-78e4ed6e4957">
      <Value>4</Value>
    </Th_x00e9_matiques>
  </documentManagement>
</p:properties>
</file>

<file path=customXml/itemProps1.xml><?xml version="1.0" encoding="utf-8"?>
<ds:datastoreItem xmlns:ds="http://schemas.openxmlformats.org/officeDocument/2006/customXml" ds:itemID="{F09823FC-ED11-49E1-AA93-323AC1E2E813}">
  <ds:schemaRefs>
    <ds:schemaRef ds:uri="http://schemas.microsoft.com/sharepoint/v3/contenttype/forms"/>
  </ds:schemaRefs>
</ds:datastoreItem>
</file>

<file path=customXml/itemProps2.xml><?xml version="1.0" encoding="utf-8"?>
<ds:datastoreItem xmlns:ds="http://schemas.openxmlformats.org/officeDocument/2006/customXml" ds:itemID="{7DFF72AF-73A8-4EB7-9607-11C9796790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1ac60-93fb-4b34-864e-78e4ed6e4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51DFE3-D59B-4C1C-87A7-F2FC9974A0EA}">
  <ds:schemaRefs>
    <ds:schemaRef ds:uri="http://schemas.openxmlformats.org/package/2006/metadata/core-properties"/>
    <ds:schemaRef ds:uri="http://purl.org/dc/elements/1.1/"/>
    <ds:schemaRef ds:uri="http://schemas.microsoft.com/office/infopath/2007/PartnerControls"/>
    <ds:schemaRef ds:uri="6a61ac60-93fb-4b34-864e-78e4ed6e4957"/>
    <ds:schemaRef ds:uri="http://schemas.microsoft.com/office/2006/metadata/properties"/>
    <ds:schemaRef ds:uri="http://schemas.microsoft.com/office/2006/documentManagement/types"/>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10555</TotalTime>
  <Words>11487</Words>
  <Application>Microsoft Macintosh PowerPoint</Application>
  <PresentationFormat>Affichage à l'écran (4:3)</PresentationFormat>
  <Paragraphs>934</Paragraphs>
  <Slides>38</Slides>
  <Notes>38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Helvetica</vt:lpstr>
      <vt:lpstr>Myriad Pro</vt:lpstr>
      <vt:lpstr>Times</vt:lpstr>
      <vt:lpstr>Wingdings</vt:lpstr>
      <vt:lpstr>Thème Office</vt:lpstr>
      <vt:lpstr>Présentation PowerPoint</vt:lpstr>
      <vt:lpstr>Présentation PowerPoint</vt:lpstr>
      <vt:lpstr>QU’EST-CE QU’UN BUDGET ?</vt:lpstr>
      <vt:lpstr>QU’EST-CE QU’UN BUDGET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BANQUE DE FRANCE</dc:creator>
  <cp:lastModifiedBy>EMELYNE DEJAE</cp:lastModifiedBy>
  <cp:revision>758</cp:revision>
  <cp:lastPrinted>2022-10-10T08:52:43Z</cp:lastPrinted>
  <dcterms:modified xsi:type="dcterms:W3CDTF">2023-02-28T08:34:44Z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0x010100D9F9F1E75EDC084294142C83CFA70589</vt:lpwstr>
  </property>
</Properties>
</file>